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0" r:id="rId3"/>
    <p:sldId id="276" r:id="rId4"/>
    <p:sldId id="278" r:id="rId5"/>
    <p:sldId id="301" r:id="rId6"/>
    <p:sldId id="302" r:id="rId7"/>
    <p:sldId id="305" r:id="rId8"/>
    <p:sldId id="306" r:id="rId9"/>
    <p:sldId id="307" r:id="rId10"/>
    <p:sldId id="308" r:id="rId11"/>
    <p:sldId id="309" r:id="rId12"/>
    <p:sldId id="311" r:id="rId13"/>
    <p:sldId id="281" r:id="rId14"/>
    <p:sldId id="282" r:id="rId15"/>
    <p:sldId id="283" r:id="rId16"/>
    <p:sldId id="271" r:id="rId17"/>
    <p:sldId id="284" r:id="rId18"/>
    <p:sldId id="285" r:id="rId19"/>
    <p:sldId id="272" r:id="rId20"/>
    <p:sldId id="258" r:id="rId21"/>
    <p:sldId id="297" r:id="rId22"/>
    <p:sldId id="298" r:id="rId23"/>
    <p:sldId id="299" r:id="rId24"/>
    <p:sldId id="296" r:id="rId25"/>
    <p:sldId id="288" r:id="rId26"/>
    <p:sldId id="290" r:id="rId27"/>
    <p:sldId id="292" r:id="rId28"/>
    <p:sldId id="293" r:id="rId29"/>
    <p:sldId id="294" r:id="rId30"/>
    <p:sldId id="295" r:id="rId31"/>
    <p:sldId id="291" r:id="rId32"/>
    <p:sldId id="303" r:id="rId33"/>
    <p:sldId id="261" r:id="rId34"/>
    <p:sldId id="270" r:id="rId35"/>
    <p:sldId id="312" r:id="rId36"/>
    <p:sldId id="313" r:id="rId3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3AB7C85-1C5E-4F8A-9073-AA60BB94175F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270C469-85BF-4612-8B8C-711E79D1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1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14863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JB</a:t>
            </a:r>
          </a:p>
        </p:txBody>
      </p:sp>
    </p:spTree>
    <p:extLst>
      <p:ext uri="{BB962C8B-B14F-4D97-AF65-F5344CB8AC3E}">
        <p14:creationId xmlns:p14="http://schemas.microsoft.com/office/powerpoint/2010/main" val="329666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14863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CBE JB</a:t>
            </a:r>
          </a:p>
        </p:txBody>
      </p:sp>
    </p:spTree>
    <p:extLst>
      <p:ext uri="{BB962C8B-B14F-4D97-AF65-F5344CB8AC3E}">
        <p14:creationId xmlns:p14="http://schemas.microsoft.com/office/powerpoint/2010/main" val="22159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3DE8F27-B589-49FB-ACB3-6B5F9157D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7ED2FD-942E-4C96-BA94-5E5E7DDA2659}" type="slidenum">
              <a:rPr lang="en-US" altLang="en-US">
                <a:latin typeface="Times" panose="02020603050405020304" pitchFamily="18" charset="0"/>
              </a:rPr>
              <a:pPr/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527EA00-A08E-449C-BF9E-87909C562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F916822-CF79-438F-B471-E799054E7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F466627-AD2E-4295-AA38-3A357E1CD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673100A-F5A1-4A69-A014-DC00E2E9D3A4}" type="slidenum">
              <a:rPr lang="en-US" altLang="en-US">
                <a:latin typeface="Times" panose="02020603050405020304" pitchFamily="18" charset="0"/>
              </a:rPr>
              <a:pPr/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E5181DC-29DD-48A2-A3E9-F451FFC5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38BBF91-7FB9-4D21-9461-32542D433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4110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C469-85BF-4612-8B8C-711E79D185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4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660429-C728-463C-84DE-7921A493C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9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A3CFCE-7355-4C16-AD70-91310B064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63B33A7-A997-44C7-B6AC-58FB4230E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EB5EBB1-BD18-4994-8997-893B5A0F0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21CA-4559-48D2-8612-3165827EA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3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DA02-16D5-47D5-A072-8E4644787B62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4889-85DB-44BB-AA65-0F66123F6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5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069" y="942536"/>
            <a:ext cx="7772400" cy="11865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Statistics and Error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462" y="4127696"/>
            <a:ext cx="6400800" cy="1295400"/>
          </a:xfrm>
        </p:spPr>
        <p:txBody>
          <a:bodyPr/>
          <a:lstStyle/>
          <a:p>
            <a:r>
              <a:rPr lang="en-US" dirty="0"/>
              <a:t>MET Design</a:t>
            </a:r>
          </a:p>
          <a:p>
            <a:r>
              <a:rPr lang="en-US" dirty="0"/>
              <a:t>March 15, 2019</a:t>
            </a:r>
          </a:p>
        </p:txBody>
      </p:sp>
    </p:spTree>
    <p:extLst>
      <p:ext uri="{BB962C8B-B14F-4D97-AF65-F5344CB8AC3E}">
        <p14:creationId xmlns:p14="http://schemas.microsoft.com/office/powerpoint/2010/main" val="135317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4FD5D5B-E4FD-40C5-A72A-D1E5A572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447675"/>
            <a:ext cx="7793037" cy="1352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Cooper Black" pitchFamily="18" charset="0"/>
              </a:rPr>
              <a:t>Standard Deviation</a:t>
            </a:r>
          </a:p>
        </p:txBody>
      </p:sp>
      <p:sp>
        <p:nvSpPr>
          <p:cNvPr id="8195" name="Rectangle 63">
            <a:extLst>
              <a:ext uri="{FF2B5EF4-FFF2-40B4-BE49-F238E27FC236}">
                <a16:creationId xmlns:a16="http://schemas.microsoft.com/office/drawing/2014/main" id="{F6CF2008-DF02-4F43-825D-489104E2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153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+mn-lt"/>
              </a:rPr>
              <a:t>Standard Deviation</a:t>
            </a:r>
            <a:r>
              <a:rPr lang="en-US" altLang="en-US" sz="3400" dirty="0">
                <a:latin typeface="+mn-lt"/>
              </a:rPr>
              <a:t> shows the variation in data. If the data is close together, the standard deviation will be small. If the data is spread out, the standard deviation will be large. 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60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600" b="1" dirty="0">
              <a:solidFill>
                <a:srgbClr val="CF0E30"/>
              </a:solidFill>
              <a:latin typeface="+mn-lt"/>
            </a:endParaRPr>
          </a:p>
        </p:txBody>
      </p:sp>
      <p:grpSp>
        <p:nvGrpSpPr>
          <p:cNvPr id="8196" name="Group 68">
            <a:extLst>
              <a:ext uri="{FF2B5EF4-FFF2-40B4-BE49-F238E27FC236}">
                <a16:creationId xmlns:a16="http://schemas.microsoft.com/office/drawing/2014/main" id="{165B1145-9AA1-44D3-BD5C-938851AD29E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105400"/>
            <a:ext cx="8534400" cy="1238250"/>
            <a:chOff x="240" y="3024"/>
            <a:chExt cx="5376" cy="780"/>
          </a:xfrm>
        </p:grpSpPr>
        <p:sp>
          <p:nvSpPr>
            <p:cNvPr id="8197" name="Rectangle 64">
              <a:extLst>
                <a:ext uri="{FF2B5EF4-FFF2-40B4-BE49-F238E27FC236}">
                  <a16:creationId xmlns:a16="http://schemas.microsoft.com/office/drawing/2014/main" id="{0CD1954C-054F-46E3-A4BB-22C81B46F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024"/>
              <a:ext cx="5376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>
              <a:lvl1pPr marL="231775" indent="-2317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3600" b="1" dirty="0">
                  <a:solidFill>
                    <a:srgbClr val="FF0000"/>
                  </a:solidFill>
                  <a:latin typeface="+mn-lt"/>
                </a:rPr>
                <a:t>  </a:t>
              </a:r>
              <a:r>
                <a:rPr lang="en-US" altLang="en-US" sz="3400" b="1" dirty="0">
                  <a:solidFill>
                    <a:srgbClr val="FF0000"/>
                  </a:solidFill>
                  <a:latin typeface="+mn-lt"/>
                </a:rPr>
                <a:t>Standard Deviation</a:t>
              </a:r>
              <a:r>
                <a:rPr lang="en-US" altLang="en-US" sz="3400" dirty="0">
                  <a:latin typeface="+mn-lt"/>
                </a:rPr>
                <a:t> is often denoted                  by the lowercase Greek letter sigma,</a:t>
              </a:r>
              <a:r>
                <a:rPr lang="en-US" altLang="en-US" sz="3400" dirty="0">
                  <a:solidFill>
                    <a:srgbClr val="CF0E30"/>
                  </a:solidFill>
                  <a:latin typeface="+mn-lt"/>
                </a:rPr>
                <a:t>    </a:t>
              </a:r>
              <a:r>
                <a:rPr lang="en-US" altLang="en-US" sz="3400" dirty="0">
                  <a:latin typeface="+mn-lt"/>
                </a:rPr>
                <a:t>.</a:t>
              </a:r>
            </a:p>
          </p:txBody>
        </p:sp>
        <p:graphicFrame>
          <p:nvGraphicFramePr>
            <p:cNvPr id="8198" name="Object 66">
              <a:extLst>
                <a:ext uri="{FF2B5EF4-FFF2-40B4-BE49-F238E27FC236}">
                  <a16:creationId xmlns:a16="http://schemas.microsoft.com/office/drawing/2014/main" id="{86169091-9CC6-4870-BDE4-67F15A5705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112210"/>
                </p:ext>
              </p:extLst>
            </p:nvPr>
          </p:nvGraphicFramePr>
          <p:xfrm>
            <a:off x="4416" y="3408"/>
            <a:ext cx="432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5" imgW="152334" imgH="139639" progId="Equation.DSMT4">
                    <p:embed/>
                  </p:oleObj>
                </mc:Choice>
                <mc:Fallback>
                  <p:oleObj name="Equation" r:id="rId5" imgW="152334" imgH="139639" progId="Equation.DSMT4">
                    <p:embed/>
                    <p:pic>
                      <p:nvPicPr>
                        <p:cNvPr id="8198" name="Object 66">
                          <a:extLst>
                            <a:ext uri="{FF2B5EF4-FFF2-40B4-BE49-F238E27FC236}">
                              <a16:creationId xmlns:a16="http://schemas.microsoft.com/office/drawing/2014/main" id="{86169091-9CC6-4870-BDE4-67F15A5705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3408"/>
                          <a:ext cx="432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0302474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PQuestion">
            <a:extLst>
              <a:ext uri="{FF2B5EF4-FFF2-40B4-BE49-F238E27FC236}">
                <a16:creationId xmlns:a16="http://schemas.microsoft.com/office/drawing/2014/main" id="{09AD6F64-9C79-47DE-BB2D-A7DB83712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 </a:t>
            </a:r>
          </a:p>
        </p:txBody>
      </p:sp>
      <p:graphicFrame>
        <p:nvGraphicFramePr>
          <p:cNvPr id="9219" name="Object 118">
            <a:extLst>
              <a:ext uri="{FF2B5EF4-FFF2-40B4-BE49-F238E27FC236}">
                <a16:creationId xmlns:a16="http://schemas.microsoft.com/office/drawing/2014/main" id="{D7BA9684-E75E-430A-927E-0735712F28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325688" y="3313113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4" imgW="1523810" imgH="1523810" progId="Paint.Picture">
                  <p:embed/>
                </p:oleObj>
              </mc:Choice>
              <mc:Fallback>
                <p:oleObj name="Bitmap Image" r:id="rId4" imgW="1523810" imgH="1523810" progId="Paint.Picture">
                  <p:embed/>
                  <p:pic>
                    <p:nvPicPr>
                      <p:cNvPr id="9219" name="Object 118">
                        <a:extLst>
                          <a:ext uri="{FF2B5EF4-FFF2-40B4-BE49-F238E27FC236}">
                            <a16:creationId xmlns:a16="http://schemas.microsoft.com/office/drawing/2014/main" id="{D7BA9684-E75E-430A-927E-0735712F28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313113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120" descr="325px-Standard_deviation_diagram">
            <a:extLst>
              <a:ext uri="{FF2B5EF4-FFF2-40B4-BE49-F238E27FC236}">
                <a16:creationId xmlns:a16="http://schemas.microsoft.com/office/drawing/2014/main" id="{0064E947-4C11-4CA4-A824-D3D5EDCF142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17650"/>
            <a:ext cx="6276975" cy="314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115">
            <a:extLst>
              <a:ext uri="{FF2B5EF4-FFF2-40B4-BE49-F238E27FC236}">
                <a16:creationId xmlns:a16="http://schemas.microsoft.com/office/drawing/2014/main" id="{05887627-6A1F-40EB-91D5-A29F3FC3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"/>
            <a:ext cx="7315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200" dirty="0">
                <a:latin typeface="+mn-lt"/>
              </a:rPr>
              <a:t>The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bell curve</a:t>
            </a:r>
            <a:r>
              <a:rPr lang="en-US" altLang="en-US" sz="3200" dirty="0">
                <a:latin typeface="+mn-lt"/>
              </a:rPr>
              <a:t> which represents a normal distribution of data shows what standard deviation represents.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F43A86-CA65-4451-8F87-182A50AB804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495800"/>
            <a:ext cx="8001000" cy="2308324"/>
            <a:chOff x="609600" y="4495800"/>
            <a:chExt cx="8001000" cy="2308324"/>
          </a:xfrm>
        </p:grpSpPr>
        <p:sp>
          <p:nvSpPr>
            <p:cNvPr id="9223" name="Text Box 117">
              <a:extLst>
                <a:ext uri="{FF2B5EF4-FFF2-40B4-BE49-F238E27FC236}">
                  <a16:creationId xmlns:a16="http://schemas.microsoft.com/office/drawing/2014/main" id="{63264E05-2D5A-4CA2-8311-2F171758D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495800"/>
              <a:ext cx="8001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400" dirty="0">
                  <a:latin typeface="+mn-lt"/>
                </a:rPr>
                <a:t>One standard deviation away from the mean (      ) in either direction on the horizontal axis accounts for around </a:t>
              </a:r>
              <a:r>
                <a:rPr lang="en-US" altLang="en-US" sz="2400" dirty="0">
                  <a:solidFill>
                    <a:srgbClr val="FF0000"/>
                  </a:solidFill>
                  <a:latin typeface="+mn-lt"/>
                </a:rPr>
                <a:t>68 percent </a:t>
              </a:r>
              <a:r>
                <a:rPr lang="en-US" altLang="en-US" sz="2400" dirty="0">
                  <a:latin typeface="+mn-lt"/>
                </a:rPr>
                <a:t>of the data. Two standard deviations away from the mean accounts for roughly </a:t>
              </a:r>
              <a:r>
                <a:rPr lang="en-US" altLang="en-US" sz="2400" dirty="0">
                  <a:solidFill>
                    <a:srgbClr val="FF0000"/>
                  </a:solidFill>
                  <a:latin typeface="+mn-lt"/>
                </a:rPr>
                <a:t>95 percent</a:t>
              </a:r>
              <a:r>
                <a:rPr lang="en-US" altLang="en-US" sz="2400" dirty="0">
                  <a:latin typeface="+mn-lt"/>
                </a:rPr>
                <a:t> of the data with three standard deviations representing about </a:t>
              </a:r>
              <a:r>
                <a:rPr lang="en-US" altLang="en-US" sz="2400" dirty="0">
                  <a:solidFill>
                    <a:srgbClr val="FF0000"/>
                  </a:solidFill>
                  <a:latin typeface="+mn-lt"/>
                </a:rPr>
                <a:t>99 percent </a:t>
              </a:r>
              <a:r>
                <a:rPr lang="en-US" altLang="en-US" sz="2400" dirty="0">
                  <a:latin typeface="+mn-lt"/>
                </a:rPr>
                <a:t>of the data. </a:t>
              </a:r>
            </a:p>
          </p:txBody>
        </p:sp>
        <p:graphicFrame>
          <p:nvGraphicFramePr>
            <p:cNvPr id="9224" name="Object 131">
              <a:extLst>
                <a:ext uri="{FF2B5EF4-FFF2-40B4-BE49-F238E27FC236}">
                  <a16:creationId xmlns:a16="http://schemas.microsoft.com/office/drawing/2014/main" id="{C8B84E4D-ADE7-4112-B32C-B77B73AF3A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6404836"/>
                </p:ext>
              </p:extLst>
            </p:nvPr>
          </p:nvGraphicFramePr>
          <p:xfrm>
            <a:off x="6743700" y="4586288"/>
            <a:ext cx="3365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quation" r:id="rId7" imgW="190335" imgH="215713" progId="Equation.DSMT4">
                    <p:embed/>
                  </p:oleObj>
                </mc:Choice>
                <mc:Fallback>
                  <p:oleObj name="Equation" r:id="rId7" imgW="190335" imgH="215713" progId="Equation.DSMT4">
                    <p:embed/>
                    <p:pic>
                      <p:nvPicPr>
                        <p:cNvPr id="9224" name="Object 131">
                          <a:extLst>
                            <a:ext uri="{FF2B5EF4-FFF2-40B4-BE49-F238E27FC236}">
                              <a16:creationId xmlns:a16="http://schemas.microsoft.com/office/drawing/2014/main" id="{C8B84E4D-ADE7-4112-B32C-B77B73AF3A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3700" y="4586288"/>
                          <a:ext cx="3365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416857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D2B035B-ECBE-4470-85F7-7A5D739A9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Cooper Black" pitchFamily="18" charset="0"/>
              </a:rPr>
              <a:t>Standard Deviation Formula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87DDDA3-50F7-475F-97B9-1ABAC6F420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9388"/>
            <a:ext cx="6970712" cy="11064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The standard deviation formula can be represented using Sigma Notation: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B2958597-A68E-4ACD-A41A-D607C5EE4DF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1590917"/>
              </p:ext>
            </p:extLst>
          </p:nvPr>
        </p:nvGraphicFramePr>
        <p:xfrm>
          <a:off x="2536846" y="2582864"/>
          <a:ext cx="2445972" cy="10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167893" imgH="482391" progId="Equation.DSMT4">
                  <p:embed/>
                </p:oleObj>
              </mc:Choice>
              <mc:Fallback>
                <p:oleObj name="Equation" r:id="rId3" imgW="1167893" imgH="482391" progId="Equation.DSMT4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B2958597-A68E-4ACD-A41A-D607C5EE4DF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46" y="2582864"/>
                        <a:ext cx="2445972" cy="10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>
            <a:extLst>
              <a:ext uri="{FF2B5EF4-FFF2-40B4-BE49-F238E27FC236}">
                <a16:creationId xmlns:a16="http://schemas.microsoft.com/office/drawing/2014/main" id="{A254EC2F-FA4F-4AC5-BDB2-72EA50521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30" y="3751084"/>
            <a:ext cx="6781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Notice the standard deviation formula is the square root of the variance.</a:t>
            </a:r>
          </a:p>
          <a:p>
            <a:endParaRPr lang="en-US" altLang="en-US" sz="2800" dirty="0">
              <a:latin typeface="+mn-lt"/>
            </a:endParaRPr>
          </a:p>
          <a:p>
            <a:r>
              <a:rPr lang="en-US" altLang="en-US" sz="2800" dirty="0">
                <a:latin typeface="+mn-lt"/>
              </a:rPr>
              <a:t>Note: Use n-1 for samples of a population: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2F719B14-C4FD-44FD-83DE-01D61F131CE0}"/>
                  </a:ext>
                </a:extLst>
              </p:cNvPr>
              <p:cNvSpPr txBox="1"/>
              <p:nvPr/>
            </p:nvSpPr>
            <p:spPr bwMode="auto">
              <a:xfrm>
                <a:off x="2676939" y="5566967"/>
                <a:ext cx="2199861" cy="101639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2F719B14-C4FD-44FD-83DE-01D61F131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939" y="5566967"/>
                <a:ext cx="2199861" cy="10163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en-US" sz="4000" dirty="0">
                <a:solidFill>
                  <a:srgbClr val="0070C0"/>
                </a:solidFill>
                <a:latin typeface="Cooper Black" panose="0208090404030B020404" pitchFamily="18" charset="0"/>
              </a:rPr>
              <a:t>Collection of quantitative data (Measurement)</a:t>
            </a:r>
            <a:endParaRPr lang="en-US" altLang="en-US" sz="40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If you can’t measure, you can’t do statistics… or engineering for that matter!</a:t>
            </a:r>
          </a:p>
          <a:p>
            <a:r>
              <a:rPr lang="en-US" altLang="en-US" dirty="0"/>
              <a:t>Issues: </a:t>
            </a:r>
          </a:p>
          <a:p>
            <a:pPr lvl="1"/>
            <a:r>
              <a:rPr lang="en-US" altLang="en-US" dirty="0"/>
              <a:t>Validity</a:t>
            </a:r>
          </a:p>
          <a:p>
            <a:pPr lvl="1"/>
            <a:r>
              <a:rPr lang="en-US" altLang="en-US" dirty="0"/>
              <a:t>Precision</a:t>
            </a:r>
          </a:p>
          <a:p>
            <a:pPr lvl="1"/>
            <a:r>
              <a:rPr lang="en-US" altLang="en-US" dirty="0"/>
              <a:t>Accuracy (</a:t>
            </a:r>
            <a:r>
              <a:rPr lang="en-US" altLang="en-US" dirty="0" err="1"/>
              <a:t>unbiasedness</a:t>
            </a:r>
            <a:r>
              <a:rPr lang="en-US" altLang="en-US" dirty="0"/>
              <a:t>)</a:t>
            </a:r>
          </a:p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99699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solidFill>
                  <a:srgbClr val="0070C0"/>
                </a:solidFill>
                <a:latin typeface="Cooper Black" panose="0208090404030B020404" pitchFamily="18" charset="0"/>
              </a:rPr>
              <a:t>Measurement issues</a:t>
            </a:r>
            <a:endParaRPr lang="en-US" altLang="en-US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 u="sng" dirty="0"/>
              <a:t>Validity</a:t>
            </a:r>
            <a:r>
              <a:rPr lang="en-US" altLang="en-US" sz="3000" dirty="0"/>
              <a:t> – validity refers to whether a study is able to scientifically answer the questions it is intended to answer.</a:t>
            </a:r>
          </a:p>
          <a:p>
            <a:r>
              <a:rPr lang="en-US" altLang="en-US" sz="3000" u="sng" dirty="0"/>
              <a:t>Precision</a:t>
            </a:r>
            <a:r>
              <a:rPr lang="en-US" altLang="en-US" sz="3000" dirty="0"/>
              <a:t> – small variation in repeat</a:t>
            </a:r>
            <a:r>
              <a:rPr lang="tr-TR" altLang="en-US" sz="3000" dirty="0"/>
              <a:t>ed</a:t>
            </a:r>
            <a:r>
              <a:rPr lang="en-US" altLang="en-US" sz="3000" dirty="0"/>
              <a:t> measurements</a:t>
            </a:r>
          </a:p>
          <a:p>
            <a:r>
              <a:rPr lang="en-US" altLang="en-US" sz="3000" u="sng" dirty="0"/>
              <a:t>Accuracy (</a:t>
            </a:r>
            <a:r>
              <a:rPr lang="en-US" altLang="en-US" sz="3000" u="sng" dirty="0" err="1"/>
              <a:t>unbiasedness</a:t>
            </a:r>
            <a:r>
              <a:rPr lang="en-US" altLang="en-US" sz="3000" u="sng" dirty="0"/>
              <a:t>) </a:t>
            </a:r>
            <a:r>
              <a:rPr lang="en-US" altLang="en-US" sz="3000" dirty="0"/>
              <a:t>– producing the “true value” “on average”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 err="1"/>
              <a:t>Preci</a:t>
            </a:r>
            <a:r>
              <a:rPr lang="en-US" altLang="en-US" dirty="0"/>
              <a:t> and </a:t>
            </a:r>
            <a:r>
              <a:rPr lang="en-US" altLang="en-US" dirty="0" err="1"/>
              <a:t>Accu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76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solidFill>
                  <a:srgbClr val="0070C0"/>
                </a:solidFill>
                <a:latin typeface="Cooper Black" panose="0208090404030B020404" pitchFamily="18" charset="0"/>
              </a:rPr>
              <a:t>Precision and accuracy</a:t>
            </a:r>
            <a:endParaRPr lang="en-US" altLang="en-US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25643" name="Group 43"/>
          <p:cNvGrpSpPr>
            <a:grpSpLocks/>
          </p:cNvGrpSpPr>
          <p:nvPr/>
        </p:nvGrpSpPr>
        <p:grpSpPr bwMode="auto">
          <a:xfrm>
            <a:off x="4559300" y="1816100"/>
            <a:ext cx="3657600" cy="1676400"/>
            <a:chOff x="2872" y="1144"/>
            <a:chExt cx="2304" cy="1056"/>
          </a:xfrm>
        </p:grpSpPr>
        <p:grpSp>
          <p:nvGrpSpPr>
            <p:cNvPr id="25605" name="Group 47"/>
            <p:cNvGrpSpPr>
              <a:grpSpLocks/>
            </p:cNvGrpSpPr>
            <p:nvPr/>
          </p:nvGrpSpPr>
          <p:grpSpPr bwMode="auto">
            <a:xfrm>
              <a:off x="4072" y="1144"/>
              <a:ext cx="1104" cy="1056"/>
              <a:chOff x="6248400" y="1600200"/>
              <a:chExt cx="1752600" cy="1676400"/>
            </a:xfrm>
          </p:grpSpPr>
          <p:pic>
            <p:nvPicPr>
              <p:cNvPr id="25606" name="Picture 6" descr="bullsey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1600200"/>
                <a:ext cx="1752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7" name="AutoShape 9"/>
              <p:cNvSpPr>
                <a:spLocks noChangeArrowheads="1"/>
              </p:cNvSpPr>
              <p:nvPr/>
            </p:nvSpPr>
            <p:spPr bwMode="auto">
              <a:xfrm>
                <a:off x="7034048" y="2178269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08" name="AutoShape 10"/>
              <p:cNvSpPr>
                <a:spLocks noChangeArrowheads="1"/>
              </p:cNvSpPr>
              <p:nvPr/>
            </p:nvSpPr>
            <p:spPr bwMode="auto">
              <a:xfrm>
                <a:off x="6792310" y="2236076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09" name="AutoShape 11"/>
              <p:cNvSpPr>
                <a:spLocks noChangeArrowheads="1"/>
              </p:cNvSpPr>
              <p:nvPr/>
            </p:nvSpPr>
            <p:spPr bwMode="auto">
              <a:xfrm>
                <a:off x="6792310" y="2467303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0" name="AutoShape 12"/>
              <p:cNvSpPr>
                <a:spLocks noChangeArrowheads="1"/>
              </p:cNvSpPr>
              <p:nvPr/>
            </p:nvSpPr>
            <p:spPr bwMode="auto">
              <a:xfrm>
                <a:off x="7275786" y="2293883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1" name="AutoShape 13"/>
              <p:cNvSpPr>
                <a:spLocks noChangeArrowheads="1"/>
              </p:cNvSpPr>
              <p:nvPr/>
            </p:nvSpPr>
            <p:spPr bwMode="auto">
              <a:xfrm>
                <a:off x="7275786" y="2062655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2" name="AutoShape 14"/>
              <p:cNvSpPr>
                <a:spLocks noChangeArrowheads="1"/>
              </p:cNvSpPr>
              <p:nvPr/>
            </p:nvSpPr>
            <p:spPr bwMode="auto">
              <a:xfrm>
                <a:off x="7010400" y="2362200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3" name="AutoShape 15"/>
              <p:cNvSpPr>
                <a:spLocks noChangeArrowheads="1"/>
              </p:cNvSpPr>
              <p:nvPr/>
            </p:nvSpPr>
            <p:spPr bwMode="auto">
              <a:xfrm>
                <a:off x="7034048" y="2525110"/>
                <a:ext cx="138496" cy="175829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</p:grpSp>
        <p:sp>
          <p:nvSpPr>
            <p:cNvPr id="66594" name="Text Box 34"/>
            <p:cNvSpPr txBox="1">
              <a:spLocks noChangeArrowheads="1"/>
            </p:cNvSpPr>
            <p:nvPr/>
          </p:nvSpPr>
          <p:spPr bwMode="auto">
            <a:xfrm>
              <a:off x="2872" y="1480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Accurate,  Not  Precise</a:t>
              </a:r>
            </a:p>
          </p:txBody>
        </p:sp>
      </p:grp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596900" y="4483100"/>
            <a:ext cx="3810000" cy="1752600"/>
            <a:chOff x="376" y="2824"/>
            <a:chExt cx="2400" cy="1104"/>
          </a:xfrm>
        </p:grpSpPr>
        <p:grpSp>
          <p:nvGrpSpPr>
            <p:cNvPr id="25614" name="Group 28"/>
            <p:cNvGrpSpPr>
              <a:grpSpLocks/>
            </p:cNvGrpSpPr>
            <p:nvPr/>
          </p:nvGrpSpPr>
          <p:grpSpPr bwMode="auto">
            <a:xfrm>
              <a:off x="1624" y="2824"/>
              <a:ext cx="1152" cy="1104"/>
              <a:chOff x="3352800" y="3276600"/>
              <a:chExt cx="2209800" cy="2209800"/>
            </a:xfrm>
          </p:grpSpPr>
          <p:pic>
            <p:nvPicPr>
              <p:cNvPr id="25615" name="Picture 6" descr="bullsey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3276600"/>
                <a:ext cx="22098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6" name="AutoShape 16"/>
              <p:cNvSpPr>
                <a:spLocks noChangeArrowheads="1"/>
              </p:cNvSpPr>
              <p:nvPr/>
            </p:nvSpPr>
            <p:spPr bwMode="auto">
              <a:xfrm>
                <a:off x="4800600" y="39624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7" name="AutoShape 17"/>
              <p:cNvSpPr>
                <a:spLocks noChangeArrowheads="1"/>
              </p:cNvSpPr>
              <p:nvPr/>
            </p:nvSpPr>
            <p:spPr bwMode="auto">
              <a:xfrm>
                <a:off x="4724400" y="35814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8" name="AutoShape 19"/>
              <p:cNvSpPr>
                <a:spLocks noChangeArrowheads="1"/>
              </p:cNvSpPr>
              <p:nvPr/>
            </p:nvSpPr>
            <p:spPr bwMode="auto">
              <a:xfrm>
                <a:off x="4953000" y="35052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19" name="AutoShape 20"/>
              <p:cNvSpPr>
                <a:spLocks noChangeArrowheads="1"/>
              </p:cNvSpPr>
              <p:nvPr/>
            </p:nvSpPr>
            <p:spPr bwMode="auto">
              <a:xfrm>
                <a:off x="4648200" y="38100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0" name="AutoShape 21"/>
              <p:cNvSpPr>
                <a:spLocks noChangeArrowheads="1"/>
              </p:cNvSpPr>
              <p:nvPr/>
            </p:nvSpPr>
            <p:spPr bwMode="auto">
              <a:xfrm>
                <a:off x="4876800" y="37338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1" name="AutoShape 22"/>
              <p:cNvSpPr>
                <a:spLocks noChangeArrowheads="1"/>
              </p:cNvSpPr>
              <p:nvPr/>
            </p:nvSpPr>
            <p:spPr bwMode="auto">
              <a:xfrm>
                <a:off x="5105400" y="38100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</p:grpSp>
        <p:sp>
          <p:nvSpPr>
            <p:cNvPr id="66595" name="Text Box 35"/>
            <p:cNvSpPr txBox="1">
              <a:spLocks noChangeArrowheads="1"/>
            </p:cNvSpPr>
            <p:nvPr/>
          </p:nvSpPr>
          <p:spPr bwMode="auto">
            <a:xfrm>
              <a:off x="376" y="311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Precise,</a:t>
              </a:r>
              <a:r>
                <a:rPr lang="tr-TR" altLang="en-US"/>
                <a:t> </a:t>
              </a:r>
              <a:r>
                <a:rPr lang="en-US" altLang="en-US"/>
                <a:t>Not  Accurate</a:t>
              </a:r>
            </a:p>
          </p:txBody>
        </p:sp>
      </p:grp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4559300" y="4483100"/>
            <a:ext cx="3733800" cy="1752600"/>
            <a:chOff x="2872" y="2824"/>
            <a:chExt cx="2352" cy="1104"/>
          </a:xfrm>
        </p:grpSpPr>
        <p:grpSp>
          <p:nvGrpSpPr>
            <p:cNvPr id="25622" name="Group 29"/>
            <p:cNvGrpSpPr>
              <a:grpSpLocks/>
            </p:cNvGrpSpPr>
            <p:nvPr/>
          </p:nvGrpSpPr>
          <p:grpSpPr bwMode="auto">
            <a:xfrm>
              <a:off x="4120" y="2824"/>
              <a:ext cx="1104" cy="1104"/>
              <a:chOff x="5867400" y="3276600"/>
              <a:chExt cx="2209800" cy="2209800"/>
            </a:xfrm>
          </p:grpSpPr>
          <p:pic>
            <p:nvPicPr>
              <p:cNvPr id="25623" name="Picture 6" descr="bullsey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276600"/>
                <a:ext cx="22098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4" name="AutoShape 16"/>
              <p:cNvSpPr>
                <a:spLocks noChangeArrowheads="1"/>
              </p:cNvSpPr>
              <p:nvPr/>
            </p:nvSpPr>
            <p:spPr bwMode="auto">
              <a:xfrm>
                <a:off x="6781800" y="44196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5" name="AutoShape 17"/>
              <p:cNvSpPr>
                <a:spLocks noChangeArrowheads="1"/>
              </p:cNvSpPr>
              <p:nvPr/>
            </p:nvSpPr>
            <p:spPr bwMode="auto">
              <a:xfrm>
                <a:off x="6705600" y="40386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6" name="AutoShape 19"/>
              <p:cNvSpPr>
                <a:spLocks noChangeArrowheads="1"/>
              </p:cNvSpPr>
              <p:nvPr/>
            </p:nvSpPr>
            <p:spPr bwMode="auto">
              <a:xfrm>
                <a:off x="6934200" y="39624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7" name="AutoShape 20"/>
              <p:cNvSpPr>
                <a:spLocks noChangeArrowheads="1"/>
              </p:cNvSpPr>
              <p:nvPr/>
            </p:nvSpPr>
            <p:spPr bwMode="auto">
              <a:xfrm>
                <a:off x="6629400" y="42672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8" name="AutoShape 21"/>
              <p:cNvSpPr>
                <a:spLocks noChangeArrowheads="1"/>
              </p:cNvSpPr>
              <p:nvPr/>
            </p:nvSpPr>
            <p:spPr bwMode="auto">
              <a:xfrm>
                <a:off x="6858000" y="41910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29" name="AutoShape 22"/>
              <p:cNvSpPr>
                <a:spLocks noChangeArrowheads="1"/>
              </p:cNvSpPr>
              <p:nvPr/>
            </p:nvSpPr>
            <p:spPr bwMode="auto">
              <a:xfrm>
                <a:off x="7086600" y="4267200"/>
                <a:ext cx="228600" cy="304800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</p:grpSp>
        <p:sp>
          <p:nvSpPr>
            <p:cNvPr id="66596" name="Text Box 36"/>
            <p:cNvSpPr txBox="1">
              <a:spLocks noChangeArrowheads="1"/>
            </p:cNvSpPr>
            <p:nvPr/>
          </p:nvSpPr>
          <p:spPr bwMode="auto">
            <a:xfrm>
              <a:off x="2872" y="3064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Accurate and Precise</a:t>
              </a:r>
            </a:p>
          </p:txBody>
        </p:sp>
      </p:grpSp>
      <p:grpSp>
        <p:nvGrpSpPr>
          <p:cNvPr id="25642" name="Group 42"/>
          <p:cNvGrpSpPr>
            <a:grpSpLocks/>
          </p:cNvGrpSpPr>
          <p:nvPr/>
        </p:nvGrpSpPr>
        <p:grpSpPr bwMode="auto">
          <a:xfrm>
            <a:off x="596900" y="1892300"/>
            <a:ext cx="3733800" cy="1752600"/>
            <a:chOff x="376" y="1192"/>
            <a:chExt cx="2352" cy="1104"/>
          </a:xfrm>
        </p:grpSpPr>
        <p:grpSp>
          <p:nvGrpSpPr>
            <p:cNvPr id="25633" name="Group 48"/>
            <p:cNvGrpSpPr>
              <a:grpSpLocks/>
            </p:cNvGrpSpPr>
            <p:nvPr/>
          </p:nvGrpSpPr>
          <p:grpSpPr bwMode="auto">
            <a:xfrm>
              <a:off x="1576" y="1192"/>
              <a:ext cx="1152" cy="1104"/>
              <a:chOff x="2286000" y="1676400"/>
              <a:chExt cx="1828800" cy="1752600"/>
            </a:xfrm>
          </p:grpSpPr>
          <p:pic>
            <p:nvPicPr>
              <p:cNvPr id="25634" name="Picture 6" descr="bullsey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1676400"/>
                <a:ext cx="1828800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35" name="AutoShape 16"/>
              <p:cNvSpPr>
                <a:spLocks noChangeArrowheads="1"/>
              </p:cNvSpPr>
              <p:nvPr/>
            </p:nvSpPr>
            <p:spPr bwMode="auto">
              <a:xfrm>
                <a:off x="3810000" y="2514600"/>
                <a:ext cx="189186" cy="241738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36" name="AutoShape 17"/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189186" cy="241738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37" name="AutoShape 19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89186" cy="241738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38" name="AutoShape 20"/>
              <p:cNvSpPr>
                <a:spLocks noChangeArrowheads="1"/>
              </p:cNvSpPr>
              <p:nvPr/>
            </p:nvSpPr>
            <p:spPr bwMode="auto">
              <a:xfrm>
                <a:off x="3505200" y="2895600"/>
                <a:ext cx="189186" cy="241738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39" name="AutoShape 21"/>
              <p:cNvSpPr>
                <a:spLocks noChangeArrowheads="1"/>
              </p:cNvSpPr>
              <p:nvPr/>
            </p:nvSpPr>
            <p:spPr bwMode="auto">
              <a:xfrm>
                <a:off x="3429000" y="2514600"/>
                <a:ext cx="189186" cy="241738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  <p:sp>
            <p:nvSpPr>
              <p:cNvPr id="25640" name="AutoShape 22"/>
              <p:cNvSpPr>
                <a:spLocks noChangeArrowheads="1"/>
              </p:cNvSpPr>
              <p:nvPr/>
            </p:nvSpPr>
            <p:spPr bwMode="auto">
              <a:xfrm>
                <a:off x="3733800" y="1905000"/>
                <a:ext cx="189186" cy="241738"/>
              </a:xfrm>
              <a:prstGeom prst="star4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b="1"/>
              </a:p>
            </p:txBody>
          </p:sp>
        </p:grp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376" y="1576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Not  Accurate Not  Precise</a:t>
              </a:r>
            </a:p>
          </p:txBody>
        </p:sp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Graphically </a:t>
            </a:r>
          </a:p>
        </p:txBody>
      </p:sp>
    </p:spTree>
    <p:extLst>
      <p:ext uri="{BB962C8B-B14F-4D97-AF65-F5344CB8AC3E}">
        <p14:creationId xmlns:p14="http://schemas.microsoft.com/office/powerpoint/2010/main" val="66212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tensionengine.com/wp-content/uploads/2013/01/accuracy-vs-prec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3" y="760142"/>
            <a:ext cx="762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Accuracy and precis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53" y="4034419"/>
            <a:ext cx="4953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Graphically</a:t>
            </a:r>
          </a:p>
        </p:txBody>
      </p:sp>
    </p:spTree>
    <p:extLst>
      <p:ext uri="{BB962C8B-B14F-4D97-AF65-F5344CB8AC3E}">
        <p14:creationId xmlns:p14="http://schemas.microsoft.com/office/powerpoint/2010/main" val="104907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Cooper Black" panose="0208090404030B020404" pitchFamily="18" charset="0"/>
              </a:rPr>
              <a:t>Statistical thinking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2333625"/>
          </a:xfrm>
        </p:spPr>
        <p:txBody>
          <a:bodyPr/>
          <a:lstStyle/>
          <a:p>
            <a:r>
              <a:rPr lang="en-US" altLang="en-US" sz="2800" dirty="0"/>
              <a:t>Statistical methods are used to help us describe and understand</a:t>
            </a:r>
            <a:r>
              <a:rPr lang="tr-TR" altLang="en-US" sz="2800" dirty="0"/>
              <a:t> </a:t>
            </a:r>
            <a:r>
              <a:rPr lang="en-US" altLang="en-US" sz="2800" dirty="0"/>
              <a:t>variability.</a:t>
            </a:r>
          </a:p>
          <a:p>
            <a:r>
              <a:rPr lang="en-US" altLang="en-US" sz="2800" dirty="0"/>
              <a:t>By variability, we mean that successive observations of a system</a:t>
            </a:r>
            <a:r>
              <a:rPr lang="tr-TR" altLang="en-US" sz="2800" dirty="0"/>
              <a:t> </a:t>
            </a:r>
            <a:r>
              <a:rPr lang="en-US" altLang="en-US" sz="2800" dirty="0"/>
              <a:t>or phenomenon do not produce exactly the same result.</a:t>
            </a:r>
          </a:p>
          <a:p>
            <a:endParaRPr lang="en-US" altLang="en-US" sz="2800" dirty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221163"/>
            <a:ext cx="1181100" cy="895350"/>
          </a:xfrm>
          <a:noFill/>
          <a:ln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221163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221163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4221163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221163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03350" y="5229225"/>
            <a:ext cx="676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Are these gears produced exactly the same size?</a:t>
            </a:r>
            <a:endParaRPr lang="en-US" altLang="en-US" sz="20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Sources of Variability</a:t>
            </a:r>
          </a:p>
        </p:txBody>
      </p:sp>
    </p:spTree>
    <p:extLst>
      <p:ext uri="{BB962C8B-B14F-4D97-AF65-F5344CB8AC3E}">
        <p14:creationId xmlns:p14="http://schemas.microsoft.com/office/powerpoint/2010/main" val="217128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81325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971550" y="2551113"/>
            <a:ext cx="3095625" cy="2128837"/>
            <a:chOff x="612" y="1607"/>
            <a:chExt cx="1950" cy="1341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2" y="1607"/>
              <a:ext cx="1105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008" y="271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en-US"/>
                <a:t>Man</a:t>
              </a:r>
              <a:endParaRPr lang="en-US" altLang="en-US"/>
            </a:p>
          </p:txBody>
        </p:sp>
        <p:sp>
          <p:nvSpPr>
            <p:cNvPr id="30735" name="AutoShape 15"/>
            <p:cNvSpPr>
              <a:spLocks noChangeArrowheads="1"/>
            </p:cNvSpPr>
            <p:nvPr/>
          </p:nvSpPr>
          <p:spPr bwMode="auto">
            <a:xfrm>
              <a:off x="1882" y="2024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395288" y="692150"/>
            <a:ext cx="4822825" cy="1657350"/>
            <a:chOff x="249" y="436"/>
            <a:chExt cx="3038" cy="1044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99" y="475"/>
              <a:ext cx="787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49" y="799"/>
              <a:ext cx="9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en-US"/>
                <a:t>Environment</a:t>
              </a:r>
              <a:endParaRPr lang="en-US" altLang="en-US"/>
            </a:p>
          </p:txBody>
        </p:sp>
        <p:sp>
          <p:nvSpPr>
            <p:cNvPr id="30736" name="AutoShape 16"/>
            <p:cNvSpPr>
              <a:spLocks noChangeArrowheads="1"/>
            </p:cNvSpPr>
            <p:nvPr/>
          </p:nvSpPr>
          <p:spPr bwMode="auto">
            <a:xfrm rot="2649706">
              <a:off x="1926" y="1118"/>
              <a:ext cx="1361" cy="362"/>
            </a:xfrm>
            <a:prstGeom prst="rightArrow">
              <a:avLst>
                <a:gd name="adj1" fmla="val 50000"/>
                <a:gd name="adj2" fmla="val 93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4" name="Group 24"/>
          <p:cNvGrpSpPr>
            <a:grpSpLocks/>
          </p:cNvGrpSpPr>
          <p:nvPr/>
        </p:nvGrpSpPr>
        <p:grpSpPr bwMode="auto">
          <a:xfrm>
            <a:off x="5292725" y="692150"/>
            <a:ext cx="2941638" cy="2305050"/>
            <a:chOff x="3334" y="436"/>
            <a:chExt cx="1853" cy="1452"/>
          </a:xfrm>
        </p:grpSpPr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4591" y="540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en-US"/>
                <a:t>Method</a:t>
              </a:r>
              <a:endParaRPr lang="en-US" altLang="en-US"/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08" y="479"/>
              <a:ext cx="843" cy="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7" name="AutoShape 17"/>
            <p:cNvSpPr>
              <a:spLocks noChangeArrowheads="1"/>
            </p:cNvSpPr>
            <p:nvPr/>
          </p:nvSpPr>
          <p:spPr bwMode="auto">
            <a:xfrm rot="7728826">
              <a:off x="3087" y="1273"/>
              <a:ext cx="862" cy="367"/>
            </a:xfrm>
            <a:prstGeom prst="rightArrow">
              <a:avLst>
                <a:gd name="adj1" fmla="val 50000"/>
                <a:gd name="adj2" fmla="val 587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5435600" y="2827338"/>
            <a:ext cx="2941638" cy="1760537"/>
            <a:chOff x="3424" y="1781"/>
            <a:chExt cx="1853" cy="1109"/>
          </a:xfrm>
        </p:grpSpPr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4649" y="2659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en-US"/>
                <a:t>Material</a:t>
              </a:r>
              <a:endParaRPr lang="en-US" altLang="en-US"/>
            </a:p>
          </p:txBody>
        </p:sp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68" y="1763"/>
              <a:ext cx="758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8" name="AutoShape 18"/>
            <p:cNvSpPr>
              <a:spLocks noChangeArrowheads="1"/>
            </p:cNvSpPr>
            <p:nvPr/>
          </p:nvSpPr>
          <p:spPr bwMode="auto">
            <a:xfrm>
              <a:off x="3424" y="2046"/>
              <a:ext cx="862" cy="227"/>
            </a:xfrm>
            <a:prstGeom prst="leftArrow">
              <a:avLst>
                <a:gd name="adj1" fmla="val 50000"/>
                <a:gd name="adj2" fmla="val 9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3276600" y="3933825"/>
            <a:ext cx="4267200" cy="2622550"/>
            <a:chOff x="2064" y="2478"/>
            <a:chExt cx="2688" cy="1652"/>
          </a:xfrm>
        </p:grpSpPr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30" y="2646"/>
              <a:ext cx="1018" cy="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4092" y="3533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en-US"/>
                <a:t>Machine</a:t>
              </a:r>
              <a:endParaRPr lang="en-US" altLang="en-US"/>
            </a:p>
          </p:txBody>
        </p:sp>
        <p:sp>
          <p:nvSpPr>
            <p:cNvPr id="30739" name="AutoShape 19"/>
            <p:cNvSpPr>
              <a:spLocks noChangeArrowheads="1"/>
            </p:cNvSpPr>
            <p:nvPr/>
          </p:nvSpPr>
          <p:spPr bwMode="auto">
            <a:xfrm>
              <a:off x="2971" y="2478"/>
              <a:ext cx="272" cy="544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95288" y="4868863"/>
            <a:ext cx="25193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/>
              <a:t>Sources of variability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 err="1"/>
              <a:t>Uncertainities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5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Uncertainties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698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In every measurement there is uncertainty.</a:t>
            </a:r>
          </a:p>
          <a:p>
            <a:endParaRPr lang="en-US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Why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Measuring devices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Experimental procedure and technique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Nature of the measurement itself</a:t>
            </a:r>
          </a:p>
          <a:p>
            <a:pPr lvl="2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Difficult (</a:t>
            </a:r>
            <a:r>
              <a:rPr lang="en-US" dirty="0" err="1">
                <a:solidFill>
                  <a:srgbClr val="0070C0"/>
                </a:solidFill>
                <a:latin typeface="Georgia" pitchFamily="18" charset="0"/>
              </a:rPr>
              <a:t>Eg</a:t>
            </a:r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: speed of light)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Measure </a:t>
            </a:r>
            <a:r>
              <a:rPr lang="en-US" altLang="en-US" dirty="0" err="1"/>
              <a:t>Uncert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1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680" y="1147800"/>
            <a:ext cx="8640000" cy="1036909"/>
          </a:xfrm>
        </p:spPr>
        <p:txBody>
          <a:bodyPr/>
          <a:lstStyle/>
          <a:p>
            <a:r>
              <a:rPr lang="en-US" sz="2500" dirty="0">
                <a:latin typeface="+mj-lt"/>
                <a:cs typeface="Times New Roman" pitchFamily="18" charset="0"/>
              </a:rPr>
              <a:t>Statistics is the scientific application of mathematical principles to the collection, analysis, and presentation of data.</a:t>
            </a:r>
          </a:p>
          <a:p>
            <a:pPr marL="0" indent="0">
              <a:buNone/>
            </a:pPr>
            <a:endParaRPr lang="en-US" sz="25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0400" y="249146"/>
            <a:ext cx="7879680" cy="7042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What is Statistics?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6879" y="2801093"/>
            <a:ext cx="1174581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tr-TR" altLang="en-US" sz="2200">
                <a:latin typeface="+mj-lt"/>
              </a:rPr>
              <a:t>Statistics</a:t>
            </a:r>
            <a:endParaRPr lang="en-US" altLang="en-US" sz="2200">
              <a:latin typeface="+mj-lt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851840" y="2322963"/>
            <a:ext cx="1110240" cy="137246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/>
          <a:p>
            <a:pPr algn="ctr"/>
            <a:r>
              <a:rPr lang="tr-TR" altLang="en-US" sz="2200">
                <a:latin typeface="+mj-lt"/>
              </a:rPr>
              <a:t>deals with</a:t>
            </a:r>
            <a:endParaRPr lang="en-US" altLang="en-US" sz="2200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35520" y="2304242"/>
            <a:ext cx="1623421" cy="143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altLang="en-US" sz="2200" dirty="0">
                <a:latin typeface="+mj-lt"/>
              </a:rPr>
              <a:t>Collection</a:t>
            </a:r>
          </a:p>
          <a:p>
            <a:r>
              <a:rPr lang="en-US" altLang="en-US" sz="2200" dirty="0">
                <a:latin typeface="+mj-lt"/>
              </a:rPr>
              <a:t>Presentation</a:t>
            </a:r>
          </a:p>
          <a:p>
            <a:r>
              <a:rPr lang="en-US" altLang="en-US" sz="2200" dirty="0">
                <a:latin typeface="+mj-lt"/>
              </a:rPr>
              <a:t>Analysis</a:t>
            </a:r>
          </a:p>
          <a:p>
            <a:r>
              <a:rPr lang="en-US" altLang="en-US" sz="2200" dirty="0">
                <a:latin typeface="+mj-lt"/>
              </a:rPr>
              <a:t>Use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4828320" y="2275439"/>
            <a:ext cx="195840" cy="1437271"/>
          </a:xfrm>
          <a:prstGeom prst="rightBrace">
            <a:avLst>
              <a:gd name="adj1" fmla="val 61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>
              <a:latin typeface="+mj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97600" y="2801093"/>
            <a:ext cx="672777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tr-TR" altLang="en-US" sz="2200">
                <a:latin typeface="+mj-lt"/>
              </a:rPr>
              <a:t>data</a:t>
            </a:r>
            <a:endParaRPr lang="en-US" altLang="en-US" sz="2200">
              <a:latin typeface="+mj-lt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875200" y="2322963"/>
            <a:ext cx="1110240" cy="137246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/>
          <a:p>
            <a:pPr algn="ctr"/>
            <a:r>
              <a:rPr lang="tr-TR" altLang="en-US" sz="2200">
                <a:latin typeface="+mj-lt"/>
              </a:rPr>
              <a:t>to</a:t>
            </a:r>
            <a:endParaRPr lang="en-US" altLang="en-US" sz="220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058879" y="2304242"/>
            <a:ext cx="1704960" cy="143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tr-TR" altLang="en-US" sz="2200" dirty="0">
                <a:latin typeface="+mj-lt"/>
              </a:rPr>
              <a:t>make decisions and solve problems</a:t>
            </a:r>
            <a:endParaRPr lang="en-US" altLang="en-US" sz="2200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8317" y="3982018"/>
            <a:ext cx="8640000" cy="22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517525" indent="-51752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1713" indent="-482600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</a:defRPr>
            </a:lvl2pPr>
            <a:lvl3pPr marL="1438275" indent="-434975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500">
                <a:solidFill>
                  <a:schemeClr val="tx1"/>
                </a:solidFill>
                <a:latin typeface="+mn-lt"/>
              </a:defRPr>
            </a:lvl3pPr>
            <a:lvl4pPr marL="1866900" indent="-427038" algn="l" defTabSz="10080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4pPr>
            <a:lvl5pPr marL="2308225" indent="-439738" algn="l" defTabSz="1008063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2765425" indent="-439738" algn="l" defTabSz="1008063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6pPr>
            <a:lvl7pPr marL="3222625" indent="-439738" algn="l" defTabSz="1008063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7pPr>
            <a:lvl8pPr marL="3679825" indent="-439738" algn="l" defTabSz="1008063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8pPr>
            <a:lvl9pPr marL="4137025" indent="-439738" algn="l" defTabSz="1008063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500" kern="0" dirty="0">
                <a:latin typeface="+mj-lt"/>
                <a:cs typeface="Times New Roman" pitchFamily="18" charset="0"/>
              </a:rPr>
              <a:t>Engineering statistics is the study of how best to…</a:t>
            </a:r>
          </a:p>
          <a:p>
            <a:pPr lvl="1"/>
            <a:r>
              <a:rPr lang="en-US" sz="2200" kern="0" dirty="0">
                <a:latin typeface="+mj-lt"/>
                <a:cs typeface="Times New Roman" pitchFamily="18" charset="0"/>
              </a:rPr>
              <a:t>Collect engineering data</a:t>
            </a:r>
          </a:p>
          <a:p>
            <a:pPr lvl="1"/>
            <a:r>
              <a:rPr lang="en-US" sz="2200" kern="0" dirty="0">
                <a:latin typeface="+mj-lt"/>
                <a:cs typeface="Times New Roman" pitchFamily="18" charset="0"/>
              </a:rPr>
              <a:t>Summarize or describe engineering data</a:t>
            </a:r>
          </a:p>
          <a:p>
            <a:pPr lvl="1"/>
            <a:r>
              <a:rPr lang="en-US" sz="2200" kern="0" dirty="0">
                <a:latin typeface="+mj-lt"/>
                <a:cs typeface="Times New Roman" pitchFamily="18" charset="0"/>
              </a:rPr>
              <a:t>Draw formal inferences and practical conclusions on the basis of engineering data.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 err="1"/>
              <a:t>Engg</a:t>
            </a:r>
            <a:r>
              <a:rPr lang="en-US" altLang="en-US" dirty="0"/>
              <a:t> </a:t>
            </a:r>
            <a:r>
              <a:rPr lang="en-US" altLang="en-US" dirty="0" err="1"/>
              <a:t>Statis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850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Measurement Uncertainty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4562" y="1028757"/>
            <a:ext cx="6917725" cy="5060178"/>
            <a:chOff x="1140613" y="1333695"/>
            <a:chExt cx="6917725" cy="506017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5" t="5502" r="17325"/>
            <a:stretch/>
          </p:blipFill>
          <p:spPr bwMode="auto">
            <a:xfrm>
              <a:off x="2079171" y="1719943"/>
              <a:ext cx="4680858" cy="4673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61026" y="2739794"/>
              <a:ext cx="769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itchFamily="18" charset="0"/>
                </a:rPr>
                <a:t>Scale </a:t>
              </a:r>
            </a:p>
            <a:p>
              <a:r>
                <a:rPr lang="en-US" dirty="0">
                  <a:latin typeface="Georgia" pitchFamily="18" charset="0"/>
                </a:rPr>
                <a:t>Label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0613" y="518160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eorgia" pitchFamily="18" charset="0"/>
                </a:rPr>
                <a:t>Scale </a:t>
              </a:r>
            </a:p>
            <a:p>
              <a:pPr algn="ctr"/>
              <a:r>
                <a:rPr lang="en-US" dirty="0">
                  <a:latin typeface="Georgia" pitchFamily="18" charset="0"/>
                </a:rPr>
                <a:t>Minimum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4801" y="5174788"/>
              <a:ext cx="1241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eorgia" pitchFamily="18" charset="0"/>
                </a:rPr>
                <a:t>Scale </a:t>
              </a:r>
            </a:p>
            <a:p>
              <a:pPr algn="ctr"/>
              <a:r>
                <a:rPr lang="en-US" dirty="0">
                  <a:latin typeface="Georgia" pitchFamily="18" charset="0"/>
                </a:rPr>
                <a:t>Maximum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04469" y="3558846"/>
              <a:ext cx="125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eorgia" pitchFamily="18" charset="0"/>
                </a:rPr>
                <a:t>Minor tick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07654" y="3073454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Georgia" pitchFamily="18" charset="0"/>
                </a:rPr>
                <a:t>Major tick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54419" y="2693627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itchFamily="18" charset="0"/>
                </a:rPr>
                <a:t>Scale Bar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6790" y="1333695"/>
              <a:ext cx="158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eorgia" pitchFamily="18" charset="0"/>
                </a:rPr>
                <a:t>Scale Interval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8694" y="6237513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</a:rPr>
              <a:t>Reading </a:t>
            </a:r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 9 ± 1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33288" y="1641059"/>
            <a:ext cx="6277423" cy="14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Uncertainty: Analog Devices</a:t>
            </a:r>
          </a:p>
        </p:txBody>
      </p:sp>
      <p:sp>
        <p:nvSpPr>
          <p:cNvPr id="3" name="AutoShape 4" descr="data:image/jpeg;base64,/9j/4AAQSkZJRgABAQAAAQABAAD/2wCEAAkGBxQSEhUUEhQUFBQWFhUWFhQVFRgUFRQYGhYYGBcWFBQYHCggGBolHRcVITEhJSksLi4uFx8zODMsNygtLisBCgoKDQ0NFAwMFi0cFBwsLCwrKywsLCwsNzcrLCw3Nzc3LCwsLCwsNywrLCwrLCwsLCssNzc3LCs3NzcsLCwsN//AABEIAGsB2AMBIgACEQEDEQH/xAAbAAABBQEBAAAAAAAAAAAAAAAGAQIDBAUAB//EAEkQAAIAAwYCBQkFBwEHBAMAAAECAAMRBAUSITFBE1EiIzIzYQYUQlJxgZGhsRVDU7LCJERicnPBw7MWg5KT0dLwdIKE4Qc0VP/EABcBAQEBAQAAAAAAAAAAAAAAAAABAgP/xAAWEQEBAQAAAAAAAAAAAAAAAAAAEQH/2gAMAwEAAhEDEQA/ALEy779RSxs8gACp6+Xp8Yj4V96ebydad/L1xBefMiPRb3//AF5v8jfSMU2R8dMJqasB/DxpZr8I6RzoTFnvs/cSP+fL3xeP8LQxpN9AV4EjSvfy/VDfQiCaVZiQjBcmKqDzIM6o+Yhk2ysFeq9hSG/hPAl/3iLQ4bPfOnAk1rTv5euIJz5mGrJvn8CT/wA5OTH9LfCCd7G2PDhzNWp/Dx1NfhEEqymiHDk1FXxIWdl8xAD7Sb5//nk7/fJsFP0ZYTza+a083k6075NcWD6xvzrM2FyVyQEN4HhysvkYkNjbiYcOdcVP4ePWvwzgBnze+NeBJ2PfJurN9FMIbNfA+4k7/fJsFJ/MsbyWZiqHD26BfE8OaKfSEm2U0c0yXEG8CUlUHyMQZEi7b6clVkSKgE98mzFT8wY5LrvohCJEikzs9cueROfLIGCm65BWawYUOBzTwM1iPkRHWZRgsn8x/wBN4KFXuq+QHYyZFEbC3XLrl4eIh5uS+8RXgyKhQx65dCSOXgYJLSo4dp/q/wDZFwqOO/8ARX8zQAWlz3y3DIkyOs7PXLyxZ5ZZQjXPfIVm4UiitgPXLrUDl4iCmyoMNk/8+7MMnIOFP/r/AKkgBtrivrEy8Kz1VQx65dDXw8DEa3LfJ4dJUjrBVetXlXPLLKDCYo48z+iv1eKlmApZP5T/AKcIBdrovgKzGVIor4D1o7VQOXMiHm4r5xMvCkVVQx60aGvh4GCGao4U3+v+tItug4s3+kv1eEAjLuS+Dw6S7P1gJXrRpSueWWUI1y3xhLcOz0D8M9aO1iC8uZgnsiilk/kP+nDXQcJ//Uf5VhAOtcF8BnXBZ6ooZutGhrp0fAwiXDfB4dEs/WAlet2Arn0ctYKnQcWf/ST9cNs6j9ly9A/kEIBY3HfGEtgs9A/D730sWH1dKw5rgvgM64bNVFDN1uxrp0fAwRMg4T5fvH+URPMQcSfl90n64QCy3DfBMsBLP1gLL1uwAOfRy1hn2He+HFhs1MfD730sWH1dKwVSEFbLl9235FiAoOEcv3n/ADCEA83k/fAMwUs3VgM3W7EE5dHPSFXyevglBSzVdSy9bsANej4iCiagxWnL7tfytCy1GOz5fdN9EgBNbhvfCG/ZaF+H3vpYsPq6Vh7+T18DiV816sBm63YgnLo8hBCqDhLl+8/5jE9olitqy+7X8jQAyvk5fGJF/ZKupYddsKV9H+IQwXDe5UN+y0Z+GOt9LEV9XSogtlSxxbPl90/6Irog4SZfvP8AlaEA4/k9fA4lTZOrFW63amLLo8ocvk3fGJVrZKspcdcdBQer4iCW0yx+15egP9MxPLQcaVl9y31SEKEFuG9yqNWyUdsA63epGfR8DHTLgvcCYS1k6rtdafVDZdHkYJZCDhSMvvz+Z4fa0GC2Zcv9NYFDf+zV8YwmKx1Kl++NKAger4wyXcN7lUbHY6TGwr1p1z16PgYMwg84TL7lvzLFKzKOFZsvvf8AvhChl7hvcCYeJY6SzRutPIHLo8iIl/2avjHg4lirhxd81KVp6kEdpUYLXl6X6Fi7QecaDuf1QgC08n73Ilni2Kkw0Ws1uROfQ8DHPcF7hXYzbFRGwt1ra5adDTMQU2RRw7Ll6Z/K8JaAOFacvvR+iAG/9mr3xFONYahQx61qUJI9TXIw2XcF7kSyJ1i6zs9a3LFn0OXtgyZRx3y+5H5mitZR0bHlz/0zCAVa4L2wsxn2KitgPWtWtQMujpmIefJq9sTL5xYaqoY9a1KGunQ1yMEk5eqnZff/AKli0466b/RX6vCAQTydvU8OlosPWCq9a3KufQhD5P3rhLecWKgfAesbXFh9XSpgos1P2TL0T+SGPThTMv3j/IIAcfycvUFx5zYegoY9Y+hrp0NcoRfJ29SUHnFh6wFl6xtAAc+h4wWT6Y7Rl90v0eGSu1Zsvu2/KsAJ/YN6YcXnNipjwd41a1p6ulYc3k9egLjzmxdWAW6xswRXLo56QQ0HC/8Akf5InmqMVoy+7X8pgBhfJ29SUAtFhq6lh1jaChz6OucMFw3phDecWKhfB3jVrWnq6QVyh07P/Tb6LFYDqh/6j9ZgB97gvUYwZ9i6sAt1jbiuXRzhV8nb0JUecWKrriHWNp49HXOCSeM7TkOwv5TDpYHEk5fdn6CAFRcd6YVbj2KjNgHWNWtaZ9HSOghQDhS8vvv1GOgC29h+zzf5G+kXZdnWqv6QTD7jQ6e6Kd6jqJv8jfSNGT2R7B9I254oWO7wstFfMoxYUJpWpp8jFaRZw7WlW0Z1B9nDWNiK6SApZhq5BPtAA+giKqNZTxg+WESynjXED/aKtqs4TgKugm5f8LmNVop26UWMqgrhmAnwGFhX5iDSK3WANLmqmTTMzU5VoB9AIebMMWP0sOH3VrFxojMRGRdNmVpMknVcxnvmP7mHpYK8UPmsx60BzphUZ+8RekSAihV0Gm8LAZ1P2r/c/rhz2GnBCZLLYmhzNMLDL4wtP2n/AHX64uwVlXvICyZpA7RDH21Uf2EWzZxUt6RXDXwzIy98SWmQHUq2h1h8RVGyWEKksNm0sZEaVpQxWsUgOJytmOM3ywkRqmKVgklTMqKYpjMPEUGfygENlPFZzoyKtN8ixP1inaZIWZZ1UUALAewIY1mivNkqSrHVSSPCooYqK1qsNUZUyLMHNa64gT9IkmyQMTekVoT4CtPqYsQyd2T7D9ICldUkGVJYjNUFDyqtDEkmxDCyvmGmF8v5qj6Qt0CkmXX1F+kWzEGdLWs+aDoZcv6vExsfSlFcllhhTwK0ETiSAxb0iACfAVp9TEkBnXnJCS+iKVmIx9pmLUxamWYHGR2mXCT7K0+phl5yS6UUVOJD7g4J+QizAQWeyALLrmyLQH3AH6RVu6Sro4YVHGc+8PUfONHFEciUFqAKVJY+0mpgIlsfTmE0KuFFPYCDX4xFNQLOkgaBJgHuCxoCKNpXr5R/hmZ/8MA6fYAVCplSYsw1r6+I/wB4db5AEucwGbIannRTSLYhJiBgQdCCD7DAQWOQCstiOkqAA8gQK/QQ2zWEBMLZ0dnFK64yw+sWpagAAaAUEPijNkSg020K2YIQEeBUiLPmvWI4phVGSm+ZWn5YbZpJE2axGTYKHnRaGLkBmW+SqCSqigE5T8cRPzMWLXYQyTQuTTBmfGlAfhFibJDUqK4SGHtGhiSAiEgVDU6QXDXwyJ+kUbokhpMuorhZmHgcTCvzMadYo3IKSVBBBq2R/mMA+TYRWbioVmMDTwwgUPwiKZLBtQy0lGn/ABiNFYbwVxY6dKmGvhWtICu9gHVBKKstsVM9MLCg+MQ3zJVZMwgUxEMfE1UV+QjTipe0kvKZVFSaUHvEQTGQCS1OkVw18P8AwxDZLEFSWrUJljI+NKEiLYhYDLsEkMJwYVHGbL2YSInFl6xnJyZFWnsJ/wCsWJckLXCKYiWPiTvDzBWXaJYWZZ1XIAuAPDBE1psIZCq0Wrhz7cQJ+kJbVJmyTQ0Bep5dA6xegKdtkjDMamZQgnmADT6w2wyQZcpiMwgoeVQKxcdAQQdCKGGogUADIAUA8ICnZ7CApVqN0y48KtUfCIpKAzpwOYKoCPcY0opyZJE2Yx0YIAfZWsBzWTpy2GQRWFPbSn0iveUkKihRQcVD7y2cacRzZQagYVoQfeNICG0WUEPTIuKE+6ghJVmAw1zZVoD7s4smGmAzbskhpYqK0diPaGMdEl1LSXnl0n/MY6AffNomzbVKskqa0gGW02ZMQKXoCFVVxAgVJzNNou+SdumNx5E5+I9nm4OIQAZilQyswGWKhoacoq3vYpyWmVarPLE0qjypkrGEYqxBDKWyqCNDTWLnktds2Xx5s8BZtomcQopxBAFCquLc0GftjbGL1uvRJLKr5Bldi5NFUIATX4xA9/WfDj4qYa4a13AqRTXTP2Qy+7nNopRgtEmLmK9oAV+UUrRcUwTWmy3QMSaB1JUAoqnIHXog/KM6q3YL8lTnZFYY1ZhhrmcO4+IPvjRBge8xFnwPMmDoTJrno0xYxSlNoz5n/wCQZAbCEdgNSBUQUSW+8UlNLRq4pjYVoK7E1Y6AZRmDygUBS0t8LVoygMupCjmSaVoAaVhk62rbZa8FwrBsXS9hG3thluueawlLLMoCUFwMynGjKPRI1DaH36wDh5RVdU4MwEthYNhqlcNCaEjRgY2Yz7jscyVLIm4C5JZmUscZOrNiGvhsKRfpBAzYLxtJvBpU5ZaS+CWREbHXp0xMSooabCCekYzXe/n4n0HD4Bl1qK4sYNKa6RswUhEIYUw2IpIaYUwhgGtEZh7QwxUJGRfsidM4aSnMtCx4sxSA6oBoldyaCsa0DnldYrRNWWkgK6YqzUMwysa0yXEASBXWIGeS9pbj2iUJrT5MvBhmOQxDmuOXjA6VKA++CYxi+TyTkXBMs8mzooGASpmMeNRgWkbJgFhYbCwCwlY6EgFpHR0JALWAPyktE6zq82ba3lz2c+byEIMplBAVWBXOuVSTlWDqkCVvsluaXNs5lypyzC4We7gYUY5B5eGpKg0y1oIAtszkqpOpAJpzpnEtYqXfZuHLRK1wKq150AFflFkQDwYWsNELAOrHVhI6KHVjqw0QsBk+UN5tKUJKGKfNJWWvLm7fwqM4reQs93saGa5mPimBnOrEOwr8omvfyak2lxMfiB1UqGlzXl5E1p0CIh8jrgNjklGJLFmJ6bOtMRK4cWmRFabxFEKmHVhiw4iCHCFhohYBax0NhwgEMMZoU1hCIK82S0qZs2baGvFEE9hxEZ1s6KGAWoB7PM0pHpEsggUzFMjApeF2W6aj2dmkNJckGeSwmhCa4eEFwlqZVrBTZ5WFVUaKAB7hSAkhph0IYBISOjqwHGEhYSAQwP8AlpeZkWclWKlmVMQFWXEaEqNzBAYyvKC7DaJWFSA4ZXQnMYlNRXwgMTyZmATiqzLSKpUyrSGLMa95LZjkPD6R0XbvsFoees60iUmBSiJLYvWtKszECmmkdAGVvmFZMxlNCFYg8sovyjVR7BGbencTf5G+kaNn7A9g+kbc8dSI3iWGNE1QT5WIZjqhJCnWI7NLRFwooA8BGx5XXa7yTMkridOlhGrDeg35+6PNR5ZoBRsjyMRrRVZpypPWlBiIU03rkPnBmojzTyI4l4WtCqnhSyHd9gAagV5kinx5R6laAMWUBAYbDmhsELCQsJBTTCQpMITEU0whjoQwDWiMw5oaYqEhph0JAIIUxwjjECQsJCwHCEMLDYB0JHR0UKIWGiFiBRDoZDqwCiFhohYB0dCQsULCw2OgHR0dCQDhDoYIdALWFrDYWIFELCQsFdWGmFMJAJCwlYWASEMKYQwCR0dCQCwkdHQCGGw4w2AQwsIY6Av3of2eb/I30i6k5UlhmIVQoJJNAMtzFG8+4m/yN9IwvK9cfmEl85U2eomKdGCy2YKeYqBlG9YwUWS2y5q4pTo6+sjBh8REEq9ZLuZaTZbONUV1LD2gGsCFvsgl2u1SpBWSJtjLnD0UVwSoeg0NN/CIvJixSbRZpBNnNkMoy2lzhwxxSNSj9oq2dagEgxlR/LmlTURnW/ybsFobHOsstn1LAFSTzOEivvi2TA/5ZWuYklBKxYpk2XL6LYGoxzo/o5DWCiSSJclOHIlrKQeiihR7ctTFYmAs2oLJeU/nPEE9UWUs8l8TKCFWfUFkpU1bTONjyYszS0cTJpmPjqy8RpvCyFJeNszlnnTWA2WMMrDjAj5WTyJ0pSJ7oZcw8OzuUmYlocbYSCVAy11OkEFtYSsAwmvOlWdA017Q8rFiWe0qWqV7c0r2joKAVJgquZMMiWOIZ1FHWE1x/wAVYKukwlYQxjmc0y10ViJclTjocmmPSinnQZ/+4RFa5MJWA2TZ1mTxNR5sqUs4rie0TTxnBIKJKLYVWuWfLIbwYQCNEZhltLYGw0DYThrpWmVYB7uthlzEVvOQHkzTPM1mILKAS0sk5anNMsxBB1CQKeTtnPFWaXmIjoTLkzJ7zXcZdY4YkLTLIV1zMFUAtY4mMfylWYZQ4eMjGvEEs0mGXXpBCM6+zPlGJ5xLMl1UWo1nBJct5jynxlQaB8WIJv0jAGULGJ5M2Uy0dWmF3x9JcbTBKNBRAzkk0FDU61jZgHQkC3lha5sp7OyTVlriYEMjPiOA0FA4rXQDnSKt4pMnCVLmL+0tLLswmzZMqUtdSqPVmzGXtzgDOOrFC5JarIlqjmYoUATCSS/iSc4uwDgYWsBctMdonmY0xSk1cNoEwhF7OGVw8QzzociDXWEn2ZJs8uC0mXLnKrzDOm4pj1HQSWGwqpJAqfhvAGwMLWGCGzyAprpQ19lM4CYGFrANdNnl41tDEypbJMMqVxZsx5i4alnq1BloBz1iz5OWReMk6plB5bGVI4syYzKaVeZiYgECmQ0rrAGELDYz/KBiLNOIJBEt6EZEdE6GA06x1YFLfbpU2ySMPXlyiJgmsimZhzxzENQBQ119kXvJSxiVLdeJxG4hx5uyo1B0FLkmgFN4DeipPvOSjiW82Wrt2ULAMfYCYsmAKyWCXOkW+ZOVWmGbOGIirIEFEwnVaUqKQBtaLxlSzSZMRCcwGYL9TElktsuaCZbo4GuFg1PbSAhrbxZVkl+byrRapskMDOUFJagDE7sQTSpGQ1je8lLql2ZJiqyPMZ8U4ooRVeg6IQdkAUoIKIRC1hgMAFqnTDaLRNmKCkqfLRWE1lmotF7tAMNCWzrrWA9ChYG7HblF4TpbPRmlySqE5nt1IEEcAsNrDZ3ZO2Rz5R595PTG40jozELGbjntMLLaaVyVKkjPMVApTKA9DhYHfJC3K6TUxhnSdNxLWrKMZpXllBBAKYQxWvG1rJls7HJRX28gPGBy3B5V3O0xiHPWMSx6GJw1K7ADL3QBVHVivYbSsxFdGDKRkwNQffE9YBSYSsDPlQGM1MSzJkvA9UlPhYNlRiMQJA57RRs96ESrDMnPgrMIYs1KjCwAY6HaAMzCRwaohIBCYWA2+pZSdMebKmTAzJwpiTFXhDIUoWqDXPIGsdAeg3mOom/02+hhl5XOlqkKjFlIwOkxDR5bgZMpOVfA5RJeXcTf6b/QxZss9cC9IaAajULUxtzxgyLkWz4nmO9pmTykp5k3CDgJoFUIAABU7RDY/I4S2l4rRPmSZLYpUh8GBCOzVgoZsO1TGxe00FUoQetlHI1yLZGLbWhadpdzqNjQ/OI0RhFa32BJyFJgqpodSCCDUFWGYIO4iO2WmkyUA2RZg2myE0PLaLK2hfWXbcb6fGCsJ7lkD9nwEqwM0uZjmZjBADcSuKvjXaNG77vSQuGWCASSSSWZidSzMSSfExFOmjzhTUU4T51y7a7xcM5fWGtNR7fpERxjNvO6JU/CZgaq1oyO0tgDqMSEGh5RLKtVZrgsMOGWV0pVi2h3rQRMZ6+su+421+EBjC5pE7oFCgkHhIZbvLODCpKkqQSM9DyjZs8hUUIgCqoAAGgA0EU7vmAPOqQKzcvHq10i5x19Zdtxvp8YKUiMg+T0hWMwKwbEXNJswAtrUqGofhFqwWqqkuwrimakDJXI+WUWJs1aEVFcxSu9K0+ERWVd90yWKz+HR26dMTFAxGbBK4Q2etKxr0ijdU5RJl1IHQTfnkPjDrxtQEpyrDEFYihFajXLwMBYmLUUOhjDN1SbMC0tO0VSjMzAKzAFVDE4Vz0GUbCz1oKsK5DXelae2mcUL3mqZeRB6Uo5HbGKH2QQl33LJksWlqQaUBLM+FdcKYicK+Ai/SG8dfWG+421+EVbXaaNLCsM5gDUocipND8jFEtrsizVKPXCeTFT8VIMZky6pIw2fh9B8TmrNiDCnSD1xA561jWFoX1l23G5oPnFO0zBx5ZqKBZtTXIUw1rEE9hsKSVwyxQVqcySSdSzHMnxMWaRHxl9Ya013IqB8IrJautPSGDhqRmKVLEVr8ICa02GXMKF1DFGxJX0WpSo8aExQtNglWiYwmyweGQFYEqaMASCVIy8NI0+OvrLvuNtfhFKyTAJs2pGbJTx6G0BelSgqhVACgUAGQAGwh1Ij84T1l56jStK/GK1itPbxsMnmAVOyn+0AybcshpnFMsF6g1zoSNCVrQkcyIhsV2SZhW0GUvEPSJFaYhkGw1oT46xpcdfWHLXcioHwipdE5RJQFgOjXM03oPnAaIEcRFW2WkBHwsMQV6UOdVGfwiWz2gFVqwrRa551Ir8YDOmXZJs4abLlIGNBvozCoA9EZ6CLVguaTJYtKlqpIpUVyGtBXsjwEMvacrSjQg9k5GuWMCsXvOE9Yb78tfhASUhk+SrqVYVVgQQdwdRFW22nOXhb7xA1DsQTQ+2LItSUriXnqNK0r8coCjbrHKbhyGloZZBOGlMOCmHDTQ+MXbDYkkrglqEUZ0HM6k8z4xUtU1ePKNRQCbU1yFAta8ovC0p6y6ga7kVA94gJaQOXh5JJMeYROnS0nEGdKQqEmGlCSSuJagAGhEaS2scY9MYOGp16NS5FfoIuG1J6y77+r2vhAYFpuNZ03oO9nezgJLmSqVwMoJVgwIIyG20a1y3OtmQqrM7Mxd5jkF3Y7mgA2GQiKxTVE6dmOkZdDzqmVI0PO0p210rqNCaA/HKCpRFG0XNIaZxWlIZgocRGdRoTzI2jrBax08baTJlKn0V/sItNaU0xCumu5FQPhnAQ3YFdRNwqHdRiIGZArQV+MXqRl3NaFWQgLAEKDmeZoPnlE9vtiiW+FhiCvShzqozp7IC4RGLaLtk2es6XKQTCQK5+kwxUFaCtdo0ZNrXCtWFaKDnnUrWnt3ine9oVpRwsDnLOR2xjOAu2aypLBCKFBJY0FKkmpJ98TUiDztPWHpb+r2vhFa22sYpYVvvFDUOxUmh+UBNeFglz0wTUDrUHCdKjQxmi65MtxJSUoSYGLjM1w0pqY1PPE1xLsddiaD5xStM9ePLaooFm1OwpStYDQUAZCFpEPnKV7Q2Gu5FR8oqrbBxT0uhw1IzyqWIgJLwuuVPpxUDU0NSCOYqDWnhEEmzo7lSi0kleHl2arsIum1p6w335a/CKVknKJs2pGbJTx6O0Bo0hIiNrSnaGlddq0+sVLDahR8bem9KnYf2EB1rumQ7cR5SM4zDEVIppnHRYmWlKHpDlruRUR0BbvC/5BkzAEepRh8jGPKvuVl0H7cz5yAPrAE98TiCMZ0Ow/6Qkq9ZvrnU7D1aco1azIPJd9Suj1b/ALp8iaxFMvmXgPVv3c4ac5wIgLW9Z2XTPobDbTaGte06nbOjbDdvZE1YOnvqXj7uZ3sw/GTT6xDJviX0OrfSy7eqTWAxr2nV7Z1J0Hq05QwXrOy6Z9DlsctoLBlNveXgPVv3c8ac5oIiY3vLx14UzvXOh0MmkA4vWdTtnRuW5qdoka9Z1e2dSdvVpygQWS71Si9VM7Nl2PosawyZeiYWHCmdi0DQ7zARAiL0m07Z0TlsctoY15zads6Ny3OcCDj7WTiV4UzvidDpwKfWIJd6LhXqZnYs2x9GYSYD/tWdXtnWu3q05RGb0m5dM6Ly2OW0CDOZei0bqZnZtWx3cERML1XHXgzO9rofwKfWANr0m59M+ny3Oe0P+1Jte2da7erTlEBjLvRcK9TM7FmGh2mEmEnXmtG6l+zatj6TgiAo3lNp2zouw2OW0MN5Tc+mfT2G+u0Ad/ai468B+9U6H8Gn1ist5DCOpfsSBodphJgMN5za9s6jlypyhgvGZTtn0RtzgDebeYo3UPpatj6RFIet5jGDwH72WdD+DSAT7Sm+ufS5b0rCfac2vbOoO3KkAbJeQwjqX7EkaHaaSYfOvEZ9Q/71z9IikAX2lN9c6DlzrHNeU31z6XLfWA9BW8xjHUP3ks7/AIVIhS8egBwH7uUN9ptYBPtKb651B25Q37Sm07Z0HLnWA9Am3n2uof8AeefpUpDlvPpA8B+3JO+0ukefteM31z6Xz1hovKbXtnVfkMoA8F5dDuX7tBv+LWJJl55t1D62jnuBSPPReU2nbOn96xzXlNz6Z9L56wHoiXqMQ6h+8lHfaVSIFvQYAOC3doN9ptYAhec3121H0pDftKbTtnT+9YD0OZew6XUtraefpAUh6XsMQPBbtyTvtLoY88F4zfXPpfMZwn2lN9c6j5DKAPvtUYO5bu1G+06sSzb3FW6ltbRz9JRSPPBeM2nbOlPnWHNeU3129L56wHoSXuMQ6lu3IO+0uhiNb0GDuX7tRodp1YAFvKbXttqvyGUcLxm07baU+dYD0Kbegq3Uvradj6QFIfLvYYh1L9uSdDtKoY8+N4zfXb0t+eRjhec38RtV38KQB4t6DBTgv3SDQ7TqxLNvQHF1L62nY+kBSPPlvKbTvG0G/jWHG8pv4jelvzGcB6DLvQYweC/bkHQ7SyDEQvMYO5fu0Gh2nVgES85tT1jejvyGUJ9pTad42nPxr9YD0Gbei1bqX1tOx9JRSJEvNcYPBfvJR0O0qkedfac78RvS356xIt5zvxG2OvIUEAdpeS4AODM7uUNDtNqYkm3mvS6mZ+9bHelI8/F5zqd42gGvjC/ak78RvS356wHoSXmuIdTM7yUdDtKpEK3gMAHBmd3LGh2m1gEN6Tq9422/hHJec2neNpz98AezbxXpdS/7zsd6Uh63kuMHhTO8lHQ7SqGAmXeM2nbb0vnrEZvObXvG1G/IQBst4LhHUzOxKGh2mkmOnXivS6qZ+87HelIChec2neNp/esI96TvxG9L56wByt4riHVTO3LOh2lUiFLeuEdVM7tBodptYC/tWdXvG+PIQ0XrO04jbD5wB1MvBel1UzW0bHelIVLemIdVM7crY7S6QDtek78Rt9+esNF7TvxG238IA1FuXD3UzsKND+JWHTLcvS6qZrP2O4FIBGvedpxG0/8AuI5l7z/xG3356wHoItyYh1Uzty9j+HSOjzw3zP8AxW1G8J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UUEhQUFBQWFhUWFhQVFRgUFRQYGhYYGBcWFBQYHCggGBolHRcVITEhJSksLi4uFx8zODMsNygtLisBCgoKDQ0NFAwMFi0cFBwsLCwrKywsLCwsNzcrLCw3Nzc3LCwsLCwsNywrLCwrLCwsLCssNzc3LCs3NzcsLCwsN//AABEIAGsB2AMBIgACEQEDEQH/xAAbAAABBQEBAAAAAAAAAAAAAAAGAQIDBAUAB//EAEkQAAIAAwYCBQkFBwEHBAMAAAECAAMRBAUSITFBE1EiIzIzYQYUQlJxgZGhsRVDU7LCJERicnPBw7MWg5KT0dLwdIKE4Qc0VP/EABcBAQEBAQAAAAAAAAAAAAAAAAABAgP/xAAWEQEBAQAAAAAAAAAAAAAAAAAAEQH/2gAMAwEAAhEDEQA/ALEy779RSxs8gACp6+Xp8Yj4V96ebydad/L1xBefMiPRb3//AF5v8jfSMU2R8dMJqasB/DxpZr8I6RzoTFnvs/cSP+fL3xeP8LQxpN9AV4EjSvfy/VDfQiCaVZiQjBcmKqDzIM6o+Yhk2ysFeq9hSG/hPAl/3iLQ4bPfOnAk1rTv5euIJz5mGrJvn8CT/wA5OTH9LfCCd7G2PDhzNWp/Dx1NfhEEqymiHDk1FXxIWdl8xAD7Sb5//nk7/fJsFP0ZYTza+a083k6075NcWD6xvzrM2FyVyQEN4HhysvkYkNjbiYcOdcVP4ePWvwzgBnze+NeBJ2PfJurN9FMIbNfA+4k7/fJsFJ/MsbyWZiqHD26BfE8OaKfSEm2U0c0yXEG8CUlUHyMQZEi7b6clVkSKgE98mzFT8wY5LrvohCJEikzs9cueROfLIGCm65BWawYUOBzTwM1iPkRHWZRgsn8x/wBN4KFXuq+QHYyZFEbC3XLrl4eIh5uS+8RXgyKhQx65dCSOXgYJLSo4dp/q/wDZFwqOO/8ARX8zQAWlz3y3DIkyOs7PXLyxZ5ZZQjXPfIVm4UiitgPXLrUDl4iCmyoMNk/8+7MMnIOFP/r/AKkgBtrivrEy8Kz1VQx65dDXw8DEa3LfJ4dJUjrBVetXlXPLLKDCYo48z+iv1eKlmApZP5T/AKcIBdrovgKzGVIor4D1o7VQOXMiHm4r5xMvCkVVQx60aGvh4GCGao4U3+v+tItug4s3+kv1eEAjLuS+Dw6S7P1gJXrRpSueWWUI1y3xhLcOz0D8M9aO1iC8uZgnsiilk/kP+nDXQcJ//Uf5VhAOtcF8BnXBZ6ooZutGhrp0fAwiXDfB4dEs/WAlet2Arn0ctYKnQcWf/ST9cNs6j9ly9A/kEIBY3HfGEtgs9A/D730sWH1dKw5rgvgM64bNVFDN1uxrp0fAwRMg4T5fvH+URPMQcSfl90n64QCy3DfBMsBLP1gLL1uwAOfRy1hn2He+HFhs1MfD730sWH1dKwVSEFbLl9235FiAoOEcv3n/ADCEA83k/fAMwUs3VgM3W7EE5dHPSFXyevglBSzVdSy9bsANej4iCiagxWnL7tfytCy1GOz5fdN9EgBNbhvfCG/ZaF+H3vpYsPq6Vh7+T18DiV816sBm63YgnLo8hBCqDhLl+8/5jE9olitqy+7X8jQAyvk5fGJF/ZKupYddsKV9H+IQwXDe5UN+y0Z+GOt9LEV9XSogtlSxxbPl90/6Irog4SZfvP8AlaEA4/k9fA4lTZOrFW63amLLo8ocvk3fGJVrZKspcdcdBQer4iCW0yx+15egP9MxPLQcaVl9y31SEKEFuG9yqNWyUdsA63epGfR8DHTLgvcCYS1k6rtdafVDZdHkYJZCDhSMvvz+Z4fa0GC2Zcv9NYFDf+zV8YwmKx1Kl++NKAger4wyXcN7lUbHY6TGwr1p1z16PgYMwg84TL7lvzLFKzKOFZsvvf8AvhChl7hvcCYeJY6SzRutPIHLo8iIl/2avjHg4lirhxd81KVp6kEdpUYLXl6X6Fi7QecaDuf1QgC08n73Ilni2Kkw0Ws1uROfQ8DHPcF7hXYzbFRGwt1ra5adDTMQU2RRw7Ll6Z/K8JaAOFacvvR+iAG/9mr3xFONYahQx61qUJI9TXIw2XcF7kSyJ1i6zs9a3LFn0OXtgyZRx3y+5H5mitZR0bHlz/0zCAVa4L2wsxn2KitgPWtWtQMujpmIefJq9sTL5xYaqoY9a1KGunQ1yMEk5eqnZff/AKli0466b/RX6vCAQTydvU8OlosPWCq9a3KufQhD5P3rhLecWKgfAesbXFh9XSpgos1P2TL0T+SGPThTMv3j/IIAcfycvUFx5zYegoY9Y+hrp0NcoRfJ29SUHnFh6wFl6xtAAc+h4wWT6Y7Rl90v0eGSu1Zsvu2/KsAJ/YN6YcXnNipjwd41a1p6ulYc3k9egLjzmxdWAW6xswRXLo56QQ0HC/8Akf5InmqMVoy+7X8pgBhfJ29SUAtFhq6lh1jaChz6OucMFw3phDecWKhfB3jVrWnq6QVyh07P/Tb6LFYDqh/6j9ZgB97gvUYwZ9i6sAt1jbiuXRzhV8nb0JUecWKrriHWNp49HXOCSeM7TkOwv5TDpYHEk5fdn6CAFRcd6YVbj2KjNgHWNWtaZ9HSOghQDhS8vvv1GOgC29h+zzf5G+kXZdnWqv6QTD7jQ6e6Kd6jqJv8jfSNGT2R7B9I254oWO7wstFfMoxYUJpWpp8jFaRZw7WlW0Z1B9nDWNiK6SApZhq5BPtAA+giKqNZTxg+WESynjXED/aKtqs4TgKugm5f8LmNVop26UWMqgrhmAnwGFhX5iDSK3WANLmqmTTMzU5VoB9AIebMMWP0sOH3VrFxojMRGRdNmVpMknVcxnvmP7mHpYK8UPmsx60BzphUZ+8RekSAihV0Gm8LAZ1P2r/c/rhz2GnBCZLLYmhzNMLDL4wtP2n/AHX64uwVlXvICyZpA7RDH21Uf2EWzZxUt6RXDXwzIy98SWmQHUq2h1h8RVGyWEKksNm0sZEaVpQxWsUgOJytmOM3ywkRqmKVgklTMqKYpjMPEUGfygENlPFZzoyKtN8ixP1inaZIWZZ1UUALAewIY1mivNkqSrHVSSPCooYqK1qsNUZUyLMHNa64gT9IkmyQMTekVoT4CtPqYsQyd2T7D9ICldUkGVJYjNUFDyqtDEkmxDCyvmGmF8v5qj6Qt0CkmXX1F+kWzEGdLWs+aDoZcv6vExsfSlFcllhhTwK0ETiSAxb0iACfAVp9TEkBnXnJCS+iKVmIx9pmLUxamWYHGR2mXCT7K0+phl5yS6UUVOJD7g4J+QizAQWeyALLrmyLQH3AH6RVu6Sro4YVHGc+8PUfONHFEciUFqAKVJY+0mpgIlsfTmE0KuFFPYCDX4xFNQLOkgaBJgHuCxoCKNpXr5R/hmZ/8MA6fYAVCplSYsw1r6+I/wB4db5AEucwGbIannRTSLYhJiBgQdCCD7DAQWOQCstiOkqAA8gQK/QQ2zWEBMLZ0dnFK64yw+sWpagAAaAUEPijNkSg020K2YIQEeBUiLPmvWI4phVGSm+ZWn5YbZpJE2axGTYKHnRaGLkBmW+SqCSqigE5T8cRPzMWLXYQyTQuTTBmfGlAfhFibJDUqK4SGHtGhiSAiEgVDU6QXDXwyJ+kUbokhpMuorhZmHgcTCvzMadYo3IKSVBBBq2R/mMA+TYRWbioVmMDTwwgUPwiKZLBtQy0lGn/ABiNFYbwVxY6dKmGvhWtICu9gHVBKKstsVM9MLCg+MQ3zJVZMwgUxEMfE1UV+QjTipe0kvKZVFSaUHvEQTGQCS1OkVw18P8AwxDZLEFSWrUJljI+NKEiLYhYDLsEkMJwYVHGbL2YSInFl6xnJyZFWnsJ/wCsWJckLXCKYiWPiTvDzBWXaJYWZZ1XIAuAPDBE1psIZCq0Wrhz7cQJ+kJbVJmyTQ0Bep5dA6xegKdtkjDMamZQgnmADT6w2wyQZcpiMwgoeVQKxcdAQQdCKGGogUADIAUA8ICnZ7CApVqN0y48KtUfCIpKAzpwOYKoCPcY0opyZJE2Yx0YIAfZWsBzWTpy2GQRWFPbSn0iveUkKihRQcVD7y2cacRzZQagYVoQfeNICG0WUEPTIuKE+6ghJVmAw1zZVoD7s4smGmAzbskhpYqK0diPaGMdEl1LSXnl0n/MY6AffNomzbVKskqa0gGW02ZMQKXoCFVVxAgVJzNNou+SdumNx5E5+I9nm4OIQAZilQyswGWKhoacoq3vYpyWmVarPLE0qjypkrGEYqxBDKWyqCNDTWLnktds2Xx5s8BZtomcQopxBAFCquLc0GftjbGL1uvRJLKr5Bldi5NFUIATX4xA9/WfDj4qYa4a13AqRTXTP2Qy+7nNopRgtEmLmK9oAV+UUrRcUwTWmy3QMSaB1JUAoqnIHXog/KM6q3YL8lTnZFYY1ZhhrmcO4+IPvjRBge8xFnwPMmDoTJrno0xYxSlNoz5n/wCQZAbCEdgNSBUQUSW+8UlNLRq4pjYVoK7E1Y6AZRmDygUBS0t8LVoygMupCjmSaVoAaVhk62rbZa8FwrBsXS9hG3thluueawlLLMoCUFwMynGjKPRI1DaH36wDh5RVdU4MwEthYNhqlcNCaEjRgY2Yz7jscyVLIm4C5JZmUscZOrNiGvhsKRfpBAzYLxtJvBpU5ZaS+CWREbHXp0xMSooabCCekYzXe/n4n0HD4Bl1qK4sYNKa6RswUhEIYUw2IpIaYUwhgGtEZh7QwxUJGRfsidM4aSnMtCx4sxSA6oBoldyaCsa0DnldYrRNWWkgK6YqzUMwysa0yXEASBXWIGeS9pbj2iUJrT5MvBhmOQxDmuOXjA6VKA++CYxi+TyTkXBMs8mzooGASpmMeNRgWkbJgFhYbCwCwlY6EgFpHR0JALWAPyktE6zq82ba3lz2c+byEIMplBAVWBXOuVSTlWDqkCVvsluaXNs5lypyzC4We7gYUY5B5eGpKg0y1oIAtszkqpOpAJpzpnEtYqXfZuHLRK1wKq150AFflFkQDwYWsNELAOrHVhI6KHVjqw0QsBk+UN5tKUJKGKfNJWWvLm7fwqM4reQs93saGa5mPimBnOrEOwr8omvfyak2lxMfiB1UqGlzXl5E1p0CIh8jrgNjklGJLFmJ6bOtMRK4cWmRFabxFEKmHVhiw4iCHCFhohYBax0NhwgEMMZoU1hCIK82S0qZs2baGvFEE9hxEZ1s6KGAWoB7PM0pHpEsggUzFMjApeF2W6aj2dmkNJckGeSwmhCa4eEFwlqZVrBTZ5WFVUaKAB7hSAkhph0IYBISOjqwHGEhYSAQwP8AlpeZkWclWKlmVMQFWXEaEqNzBAYyvKC7DaJWFSA4ZXQnMYlNRXwgMTyZmATiqzLSKpUyrSGLMa95LZjkPD6R0XbvsFoees60iUmBSiJLYvWtKszECmmkdAGVvmFZMxlNCFYg8sovyjVR7BGbencTf5G+kaNn7A9g+kbc8dSI3iWGNE1QT5WIZjqhJCnWI7NLRFwooA8BGx5XXa7yTMkridOlhGrDeg35+6PNR5ZoBRsjyMRrRVZpypPWlBiIU03rkPnBmojzTyI4l4WtCqnhSyHd9gAagV5kinx5R6laAMWUBAYbDmhsELCQsJBTTCQpMITEU0whjoQwDWiMw5oaYqEhph0JAIIUxwjjECQsJCwHCEMLDYB0JHR0UKIWGiFiBRDoZDqwCiFhohYB0dCQsULCw2OgHR0dCQDhDoYIdALWFrDYWIFELCQsFdWGmFMJAJCwlYWASEMKYQwCR0dCQCwkdHQCGGw4w2AQwsIY6Av3of2eb/I30i6k5UlhmIVQoJJNAMtzFG8+4m/yN9IwvK9cfmEl85U2eomKdGCy2YKeYqBlG9YwUWS2y5q4pTo6+sjBh8REEq9ZLuZaTZbONUV1LD2gGsCFvsgl2u1SpBWSJtjLnD0UVwSoeg0NN/CIvJixSbRZpBNnNkMoy2lzhwxxSNSj9oq2dagEgxlR/LmlTURnW/ybsFobHOsstn1LAFSTzOEivvi2TA/5ZWuYklBKxYpk2XL6LYGoxzo/o5DWCiSSJclOHIlrKQeiihR7ctTFYmAs2oLJeU/nPEE9UWUs8l8TKCFWfUFkpU1bTONjyYszS0cTJpmPjqy8RpvCyFJeNszlnnTWA2WMMrDjAj5WTyJ0pSJ7oZcw8OzuUmYlocbYSCVAy11OkEFtYSsAwmvOlWdA017Q8rFiWe0qWqV7c0r2joKAVJgquZMMiWOIZ1FHWE1x/wAVYKukwlYQxjmc0y10ViJclTjocmmPSinnQZ/+4RFa5MJWA2TZ1mTxNR5sqUs4rie0TTxnBIKJKLYVWuWfLIbwYQCNEZhltLYGw0DYThrpWmVYB7uthlzEVvOQHkzTPM1mILKAS0sk5anNMsxBB1CQKeTtnPFWaXmIjoTLkzJ7zXcZdY4YkLTLIV1zMFUAtY4mMfylWYZQ4eMjGvEEs0mGXXpBCM6+zPlGJ5xLMl1UWo1nBJct5jynxlQaB8WIJv0jAGULGJ5M2Uy0dWmF3x9JcbTBKNBRAzkk0FDU61jZgHQkC3lha5sp7OyTVlriYEMjPiOA0FA4rXQDnSKt4pMnCVLmL+0tLLswmzZMqUtdSqPVmzGXtzgDOOrFC5JarIlqjmYoUATCSS/iSc4uwDgYWsBctMdonmY0xSk1cNoEwhF7OGVw8QzzociDXWEn2ZJs8uC0mXLnKrzDOm4pj1HQSWGwqpJAqfhvAGwMLWGCGzyAprpQ19lM4CYGFrANdNnl41tDEypbJMMqVxZsx5i4alnq1BloBz1iz5OWReMk6plB5bGVI4syYzKaVeZiYgECmQ0rrAGELDYz/KBiLNOIJBEt6EZEdE6GA06x1YFLfbpU2ySMPXlyiJgmsimZhzxzENQBQ119kXvJSxiVLdeJxG4hx5uyo1B0FLkmgFN4DeipPvOSjiW82Wrt2ULAMfYCYsmAKyWCXOkW+ZOVWmGbOGIirIEFEwnVaUqKQBtaLxlSzSZMRCcwGYL9TElktsuaCZbo4GuFg1PbSAhrbxZVkl+byrRapskMDOUFJagDE7sQTSpGQ1je8lLql2ZJiqyPMZ8U4ooRVeg6IQdkAUoIKIRC1hgMAFqnTDaLRNmKCkqfLRWE1lmotF7tAMNCWzrrWA9ChYG7HblF4TpbPRmlySqE5nt1IEEcAsNrDZ3ZO2Rz5R595PTG40jozELGbjntMLLaaVyVKkjPMVApTKA9DhYHfJC3K6TUxhnSdNxLWrKMZpXllBBAKYQxWvG1rJls7HJRX28gPGBy3B5V3O0xiHPWMSx6GJw1K7ADL3QBVHVivYbSsxFdGDKRkwNQffE9YBSYSsDPlQGM1MSzJkvA9UlPhYNlRiMQJA57RRs96ESrDMnPgrMIYs1KjCwAY6HaAMzCRwaohIBCYWA2+pZSdMebKmTAzJwpiTFXhDIUoWqDXPIGsdAeg3mOom/02+hhl5XOlqkKjFlIwOkxDR5bgZMpOVfA5RJeXcTf6b/QxZss9cC9IaAajULUxtzxgyLkWz4nmO9pmTykp5k3CDgJoFUIAABU7RDY/I4S2l4rRPmSZLYpUh8GBCOzVgoZsO1TGxe00FUoQetlHI1yLZGLbWhadpdzqNjQ/OI0RhFa32BJyFJgqpodSCCDUFWGYIO4iO2WmkyUA2RZg2myE0PLaLK2hfWXbcb6fGCsJ7lkD9nwEqwM0uZjmZjBADcSuKvjXaNG77vSQuGWCASSSSWZidSzMSSfExFOmjzhTUU4T51y7a7xcM5fWGtNR7fpERxjNvO6JU/CZgaq1oyO0tgDqMSEGh5RLKtVZrgsMOGWV0pVi2h3rQRMZ6+su+421+EBjC5pE7oFCgkHhIZbvLODCpKkqQSM9DyjZs8hUUIgCqoAAGgA0EU7vmAPOqQKzcvHq10i5x19Zdtxvp8YKUiMg+T0hWMwKwbEXNJswAtrUqGofhFqwWqqkuwrimakDJXI+WUWJs1aEVFcxSu9K0+ERWVd90yWKz+HR26dMTFAxGbBK4Q2etKxr0ijdU5RJl1IHQTfnkPjDrxtQEpyrDEFYihFajXLwMBYmLUUOhjDN1SbMC0tO0VSjMzAKzAFVDE4Vz0GUbCz1oKsK5DXelae2mcUL3mqZeRB6Uo5HbGKH2QQl33LJksWlqQaUBLM+FdcKYicK+Ai/SG8dfWG+421+EVbXaaNLCsM5gDUocipND8jFEtrsizVKPXCeTFT8VIMZky6pIw2fh9B8TmrNiDCnSD1xA561jWFoX1l23G5oPnFO0zBx5ZqKBZtTXIUw1rEE9hsKSVwyxQVqcySSdSzHMnxMWaRHxl9Ya013IqB8IrJautPSGDhqRmKVLEVr8ICa02GXMKF1DFGxJX0WpSo8aExQtNglWiYwmyweGQFYEqaMASCVIy8NI0+OvrLvuNtfhFKyTAJs2pGbJTx6G0BelSgqhVACgUAGQAGwh1Ij84T1l56jStK/GK1itPbxsMnmAVOyn+0AybcshpnFMsF6g1zoSNCVrQkcyIhsV2SZhW0GUvEPSJFaYhkGw1oT46xpcdfWHLXcioHwipdE5RJQFgOjXM03oPnAaIEcRFW2WkBHwsMQV6UOdVGfwiWz2gFVqwrRa551Ir8YDOmXZJs4abLlIGNBvozCoA9EZ6CLVguaTJYtKlqpIpUVyGtBXsjwEMvacrSjQg9k5GuWMCsXvOE9Yb78tfhASUhk+SrqVYVVgQQdwdRFW22nOXhb7xA1DsQTQ+2LItSUriXnqNK0r8coCjbrHKbhyGloZZBOGlMOCmHDTQ+MXbDYkkrglqEUZ0HM6k8z4xUtU1ePKNRQCbU1yFAta8ovC0p6y6ga7kVA94gJaQOXh5JJMeYROnS0nEGdKQqEmGlCSSuJagAGhEaS2scY9MYOGp16NS5FfoIuG1J6y77+r2vhAYFpuNZ03oO9nezgJLmSqVwMoJVgwIIyG20a1y3OtmQqrM7Mxd5jkF3Y7mgA2GQiKxTVE6dmOkZdDzqmVI0PO0p210rqNCaA/HKCpRFG0XNIaZxWlIZgocRGdRoTzI2jrBax08baTJlKn0V/sItNaU0xCumu5FQPhnAQ3YFdRNwqHdRiIGZArQV+MXqRl3NaFWQgLAEKDmeZoPnlE9vtiiW+FhiCvShzqozp7IC4RGLaLtk2es6XKQTCQK5+kwxUFaCtdo0ZNrXCtWFaKDnnUrWnt3ine9oVpRwsDnLOR2xjOAu2aypLBCKFBJY0FKkmpJ98TUiDztPWHpb+r2vhFa22sYpYVvvFDUOxUmh+UBNeFglz0wTUDrUHCdKjQxmi65MtxJSUoSYGLjM1w0pqY1PPE1xLsddiaD5xStM9ePLaooFm1OwpStYDQUAZCFpEPnKV7Q2Gu5FR8oqrbBxT0uhw1IzyqWIgJLwuuVPpxUDU0NSCOYqDWnhEEmzo7lSi0kleHl2arsIum1p6w335a/CKVknKJs2pGbJTx6O0Bo0hIiNrSnaGlddq0+sVLDahR8bem9KnYf2EB1rumQ7cR5SM4zDEVIppnHRYmWlKHpDlruRUR0BbvC/5BkzAEepRh8jGPKvuVl0H7cz5yAPrAE98TiCMZ0Ow/6Qkq9ZvrnU7D1aco1azIPJd9Suj1b/ALp8iaxFMvmXgPVv3c4ac5wIgLW9Z2XTPobDbTaGte06nbOjbDdvZE1YOnvqXj7uZ3sw/GTT6xDJviX0OrfSy7eqTWAxr2nV7Z1J0Hq05QwXrOy6Z9DlsctoLBlNveXgPVv3c8ac5oIiY3vLx14UzvXOh0MmkA4vWdTtnRuW5qdoka9Z1e2dSdvVpygQWS71Si9VM7Nl2PosawyZeiYWHCmdi0DQ7zARAiL0m07Z0TlsctoY15zads6Ny3OcCDj7WTiV4UzvidDpwKfWIJd6LhXqZnYs2x9GYSYD/tWdXtnWu3q05RGb0m5dM6Ly2OW0CDOZei0bqZnZtWx3cERML1XHXgzO9rofwKfWANr0m59M+ny3Oe0P+1Jte2da7erTlEBjLvRcK9TM7FmGh2mEmEnXmtG6l+zatj6TgiAo3lNp2zouw2OW0MN5Tc+mfT2G+u0Ad/ai468B+9U6H8Gn1ist5DCOpfsSBodphJgMN5za9s6jlypyhgvGZTtn0RtzgDebeYo3UPpatj6RFIet5jGDwH72WdD+DSAT7Sm+ufS5b0rCfac2vbOoO3KkAbJeQwjqX7EkaHaaSYfOvEZ9Q/71z9IikAX2lN9c6DlzrHNeU31z6XLfWA9BW8xjHUP3ks7/AIVIhS8egBwH7uUN9ptYBPtKb651B25Q37Sm07Z0HLnWA9Am3n2uof8AeefpUpDlvPpA8B+3JO+0ukefteM31z6Xz1hovKbXtnVfkMoA8F5dDuX7tBv+LWJJl55t1D62jnuBSPPReU2nbOn96xzXlNz6Z9L56wHoiXqMQ6h+8lHfaVSIFvQYAOC3doN9ptYAhec3121H0pDftKbTtnT+9YD0OZew6XUtraefpAUh6XsMQPBbtyTvtLoY88F4zfXPpfMZwn2lN9c6j5DKAPvtUYO5bu1G+06sSzb3FW6ltbRz9JRSPPBeM2nbOlPnWHNeU3129L56wHoSXuMQ6lu3IO+0uhiNb0GDuX7tRodp1YAFvKbXttqvyGUcLxm07baU+dYD0Kbegq3Uvradj6QFIfLvYYh1L9uSdDtKoY8+N4zfXb0t+eRjhec38RtV38KQB4t6DBTgv3SDQ7TqxLNvQHF1L62nY+kBSPPlvKbTvG0G/jWHG8pv4jelvzGcB6DLvQYweC/bkHQ7SyDEQvMYO5fu0Gh2nVgES85tT1jejvyGUJ9pTad42nPxr9YD0Gbei1bqX1tOx9JRSJEvNcYPBfvJR0O0qkedfac78RvS356xIt5zvxG2OvIUEAdpeS4AODM7uUNDtNqYkm3mvS6mZ+9bHelI8/F5zqd42gGvjC/ak78RvS356wHoSXmuIdTM7yUdDtKpEK3gMAHBmd3LGh2m1gEN6Tq9422/hHJec2neNpz98AezbxXpdS/7zsd6Uh63kuMHhTO8lHQ7SqGAmXeM2nbb0vnrEZvObXvG1G/IQBst4LhHUzOxKGh2mkmOnXivS6qZ+87HelIChec2neNp/esI96TvxG9L56wByt4riHVTO3LOh2lUiFLeuEdVM7tBodptYC/tWdXvG+PIQ0XrO04jbD5wB1MvBel1UzW0bHelIVLemIdVM7crY7S6QDtek78Rt9+esNF7TvxG238IA1FuXD3UzsKND+JWHTLcvS6qZrP2O4FIBGvedpxG0/8AuI5l7z/xG3356wHoItyYh1Uzty9j+HSOjzw3zP8AxW1G8J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58521" y="4238371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4.20 ± 0.05 cm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2775" y="3302392"/>
            <a:ext cx="8218488" cy="1166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± ½ ( the smallest scale division).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45920" y="2622110"/>
            <a:ext cx="942535" cy="5834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3257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4" y="1430674"/>
            <a:ext cx="4491917" cy="367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Uncertainty: Analog Devices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5130" y="5476328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22.0 ± 0.5 V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Uncertainty: Digital Devices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15795"/>
            <a:ext cx="8218488" cy="1166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± smallest unit shown (or least count).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27" y="2099201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8539" y="3913464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19.16 ± 0.01 V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3 questions</a:t>
            </a:r>
          </a:p>
        </p:txBody>
      </p:sp>
    </p:spTree>
    <p:extLst>
      <p:ext uri="{BB962C8B-B14F-4D97-AF65-F5344CB8AC3E}">
        <p14:creationId xmlns:p14="http://schemas.microsoft.com/office/powerpoint/2010/main" val="3503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Two questions to ask about any measurement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1121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Resolution : What does the measuring device tell you about its resolution (precision). This is also called readability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Repeatability: Standard Deviation.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071812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7352" y="1336430"/>
            <a:ext cx="8035678" cy="50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352" y="19343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latin typeface="Cooper Black" panose="0208090404030B020404" pitchFamily="18" charset="0"/>
              </a:rPr>
              <a:t>Example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Repeatable Measurement</a:t>
            </a:r>
          </a:p>
        </p:txBody>
      </p:sp>
    </p:spTree>
    <p:extLst>
      <p:ext uri="{BB962C8B-B14F-4D97-AF65-F5344CB8AC3E}">
        <p14:creationId xmlns:p14="http://schemas.microsoft.com/office/powerpoint/2010/main" val="358405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Repeatable Measurement</a:t>
            </a:r>
            <a:br>
              <a:rPr lang="en-US" dirty="0">
                <a:solidFill>
                  <a:srgbClr val="0070C0"/>
                </a:solidFill>
                <a:latin typeface="Cooper Black" pitchFamily="18" charset="0"/>
              </a:rPr>
            </a:b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Uncertainty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03880"/>
              </p:ext>
            </p:extLst>
          </p:nvPr>
        </p:nvGraphicFramePr>
        <p:xfrm>
          <a:off x="511629" y="1636486"/>
          <a:ext cx="2144486" cy="430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300" dirty="0">
                        <a:latin typeface="Georgia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dirty="0">
                          <a:latin typeface="Georgia" pitchFamily="18" charset="0"/>
                        </a:rPr>
                        <a:t>Mean –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83830" y="1981200"/>
            <a:ext cx="511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Best Estimate of Value </a:t>
            </a:r>
            <a:r>
              <a:rPr lang="en-US" sz="24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 mean = 10</a:t>
            </a:r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8577" y="2743200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Best Estimate of Uncertainty </a:t>
            </a:r>
            <a:r>
              <a:rPr lang="en-US" sz="2400" dirty="0">
                <a:solidFill>
                  <a:srgbClr val="0070C0"/>
                </a:solidFill>
                <a:latin typeface="Georgia" pitchFamily="18" charset="0"/>
                <a:sym typeface="Wingdings" pitchFamily="2" charset="2"/>
              </a:rPr>
              <a:t> Range 9-11</a:t>
            </a:r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0553" y="3979250"/>
            <a:ext cx="3065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Stating Uncertainties</a:t>
            </a:r>
          </a:p>
          <a:p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X ± </a:t>
            </a:r>
            <a:r>
              <a:rPr lang="en-US" sz="2400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0070C0"/>
                </a:solidFill>
                <a:latin typeface="Georgia" pitchFamily="18" charset="0"/>
              </a:rPr>
              <a:t>X</a:t>
            </a:r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10 ± </a:t>
            </a:r>
            <a:r>
              <a:rPr lang="en-US" sz="2400" dirty="0">
                <a:solidFill>
                  <a:srgbClr val="0070C0"/>
                </a:solidFill>
                <a:latin typeface="Symbol" pitchFamily="18" charset="2"/>
              </a:rPr>
              <a:t>1</a:t>
            </a:r>
            <a:endParaRPr lang="en-US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State </a:t>
            </a:r>
            <a:r>
              <a:rPr lang="en-US" altLang="en-US" dirty="0" err="1"/>
              <a:t>Uncerta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852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13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Ways to State Uncertainty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58832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Example: Lets say the length of the table to be 1563 ± 5 mm.</a:t>
            </a:r>
          </a:p>
          <a:p>
            <a:endParaRPr lang="en-US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The absolute uncertainty is 5 mm.</a:t>
            </a: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The fractional uncertainty is 5/1563 = 0.003</a:t>
            </a: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The percentage uncertainty is (5/1563) X 100 = 0.3%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Types of Error</a:t>
            </a:r>
          </a:p>
        </p:txBody>
      </p:sp>
    </p:spTree>
    <p:extLst>
      <p:ext uri="{BB962C8B-B14F-4D97-AF65-F5344CB8AC3E}">
        <p14:creationId xmlns:p14="http://schemas.microsoft.com/office/powerpoint/2010/main" val="183596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B0F0"/>
                </a:solidFill>
                <a:latin typeface="Georgia" pitchFamily="18" charset="0"/>
              </a:rPr>
              <a:t>Systematic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  <a:latin typeface="Georgia" pitchFamily="18" charset="0"/>
              </a:rPr>
              <a:t>Displace Mean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  <a:latin typeface="Georgia" pitchFamily="18" charset="0"/>
              </a:rPr>
              <a:t>External</a:t>
            </a:r>
          </a:p>
          <a:p>
            <a:pPr lvl="1"/>
            <a:endParaRPr lang="en-US" sz="3200" dirty="0">
              <a:solidFill>
                <a:srgbClr val="00B0F0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Georgia" pitchFamily="18" charset="0"/>
              </a:rPr>
              <a:t>Random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  <a:latin typeface="Georgia" pitchFamily="18" charset="0"/>
              </a:rPr>
              <a:t>Fluctuate Around Mean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  <a:latin typeface="Georgia" pitchFamily="18" charset="0"/>
              </a:rPr>
              <a:t>Noise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  <a:latin typeface="Georgia" pitchFamily="18" charset="0"/>
              </a:rPr>
              <a:t>Lack Of Sensitivity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68" y="1621971"/>
            <a:ext cx="4486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Random Errors</a:t>
            </a:r>
          </a:p>
        </p:txBody>
      </p:sp>
    </p:spTree>
    <p:extLst>
      <p:ext uri="{BB962C8B-B14F-4D97-AF65-F5344CB8AC3E}">
        <p14:creationId xmlns:p14="http://schemas.microsoft.com/office/powerpoint/2010/main" val="334816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Random Errors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Uncontrollable variation in Measurements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Different people measure.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Human reaction time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Poor experimental techniques</a:t>
            </a:r>
          </a:p>
          <a:p>
            <a:pPr lvl="1"/>
            <a:endParaRPr lang="en-US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Random errors can be minimized by multiple trials and averaging.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306348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Cooper Black" pitchFamily="18" charset="0"/>
              </a:rPr>
              <a:t>Engineering Statistics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Tx/>
              <a:buNone/>
            </a:pPr>
            <a:r>
              <a:rPr lang="en-US" altLang="en-US" sz="2400" dirty="0"/>
              <a:t>is </a:t>
            </a:r>
            <a:r>
              <a:rPr lang="tr-TR" altLang="en-US" sz="2400" dirty="0"/>
              <a:t>the </a:t>
            </a:r>
            <a:r>
              <a:rPr lang="en-US" altLang="en-US" sz="2400" dirty="0"/>
              <a:t>branch of statistics that has three subtopics</a:t>
            </a:r>
            <a:r>
              <a:rPr lang="tr-TR" altLang="en-US" sz="2400" dirty="0"/>
              <a:t> which </a:t>
            </a:r>
            <a:r>
              <a:rPr lang="en-US" altLang="en-US" sz="2400" dirty="0"/>
              <a:t>are particular to engineering.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Design of experiments (DOE)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dirty="0"/>
              <a:t>A systematic method to determine the relationship between factors affecting the process and the output of that process. (cause and effect relationships).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Quality control and process control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dirty="0"/>
              <a:t>use statistics as a tool to manage conformance to</a:t>
            </a:r>
            <a:r>
              <a:rPr lang="tr-TR" altLang="en-US" sz="2000" dirty="0"/>
              <a:t> </a:t>
            </a:r>
            <a:r>
              <a:rPr lang="en-US" altLang="en-US" sz="2000" dirty="0"/>
              <a:t>specifications of manufacturing processes and their products.</a:t>
            </a:r>
            <a:endParaRPr lang="tr-TR" altLang="en-US" sz="2000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en-US" sz="2400" dirty="0"/>
              <a:t>Time and method engineering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dirty="0"/>
              <a:t>use statistics to study repetitive operations in manufacturing</a:t>
            </a:r>
            <a:r>
              <a:rPr lang="tr-TR" altLang="en-US" sz="2000" dirty="0"/>
              <a:t> </a:t>
            </a:r>
            <a:r>
              <a:rPr lang="en-US" altLang="en-US" sz="2000" dirty="0"/>
              <a:t>in order to set standards and find optimum (in some sense)</a:t>
            </a:r>
            <a:r>
              <a:rPr lang="tr-TR" altLang="en-US" sz="2000" dirty="0"/>
              <a:t> </a:t>
            </a:r>
            <a:r>
              <a:rPr lang="en-US" altLang="en-US" sz="2000" dirty="0"/>
              <a:t>manufacturing procedures.</a:t>
            </a:r>
          </a:p>
          <a:p>
            <a:pPr marL="381000" indent="-381000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Types of Data</a:t>
            </a:r>
          </a:p>
        </p:txBody>
      </p:sp>
    </p:spTree>
    <p:extLst>
      <p:ext uri="{BB962C8B-B14F-4D97-AF65-F5344CB8AC3E}">
        <p14:creationId xmlns:p14="http://schemas.microsoft.com/office/powerpoint/2010/main" val="3112327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26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Systematic Errors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All measurements bigger or smaller than the true value by the same amount.</a:t>
            </a: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Taking the average will not help</a:t>
            </a:r>
          </a:p>
          <a:p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Normally caused by not measuring from zero (also known as “Zero Error”)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Ammeter needle not on Zero when disconnected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Micrometer doesn't start at “zero”</a:t>
            </a:r>
          </a:p>
          <a:p>
            <a:pPr lvl="1"/>
            <a:endParaRPr lang="en-US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Sig Figs</a:t>
            </a:r>
          </a:p>
        </p:txBody>
      </p:sp>
    </p:spTree>
    <p:extLst>
      <p:ext uri="{BB962C8B-B14F-4D97-AF65-F5344CB8AC3E}">
        <p14:creationId xmlns:p14="http://schemas.microsoft.com/office/powerpoint/2010/main" val="4041475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Significant Figures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40072" y="1757065"/>
            <a:ext cx="4863856" cy="461665"/>
            <a:chOff x="511629" y="1852804"/>
            <a:chExt cx="4863856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511629" y="1852804"/>
              <a:ext cx="2372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Georgia" pitchFamily="18" charset="0"/>
                </a:rPr>
                <a:t>35.3 ± 0.362781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14815" y="1852804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Georgia" pitchFamily="18" charset="0"/>
                  <a:sym typeface="Wingdings" pitchFamily="2" charset="2"/>
                </a:rPr>
                <a:t></a:t>
              </a:r>
              <a:endParaRPr lang="en-US" sz="2400" dirty="0">
                <a:solidFill>
                  <a:srgbClr val="00B0F0"/>
                </a:solidFill>
                <a:latin typeface="Georgi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5443" y="1852804"/>
              <a:ext cx="1560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Georgia" pitchFamily="18" charset="0"/>
                </a:rPr>
                <a:t>35.3 ± 0.4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0597" y="2649693"/>
            <a:ext cx="4302806" cy="461665"/>
            <a:chOff x="809787" y="2745432"/>
            <a:chExt cx="4302806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809787" y="2745432"/>
              <a:ext cx="1776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Georgia" pitchFamily="18" charset="0"/>
                </a:rPr>
                <a:t>35.3103 ±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4815" y="2745432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Georgia" pitchFamily="18" charset="0"/>
                  <a:sym typeface="Wingdings" pitchFamily="2" charset="2"/>
                </a:rPr>
                <a:t></a:t>
              </a:r>
              <a:endParaRPr lang="en-US" sz="2400" dirty="0">
                <a:solidFill>
                  <a:srgbClr val="00B0F0"/>
                </a:solidFill>
                <a:latin typeface="Georgi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8336" y="274543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Georgia" pitchFamily="18" charset="0"/>
                </a:rPr>
                <a:t>35 ± 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40735" y="1249624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Georgia" pitchFamily="18" charset="0"/>
              </a:rPr>
              <a:t>Bad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5287" y="1249623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Georgia" pitchFamily="18" charset="0"/>
              </a:rPr>
              <a:t>Good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5820" y="3919246"/>
            <a:ext cx="777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Georgia" pitchFamily="18" charset="0"/>
              </a:rPr>
              <a:t>Rule of Stating Answers –Last SF should be same order </a:t>
            </a:r>
          </a:p>
          <a:p>
            <a:r>
              <a:rPr lang="en-US" sz="2400" dirty="0">
                <a:solidFill>
                  <a:srgbClr val="00B050"/>
                </a:solidFill>
                <a:latin typeface="Georgia" pitchFamily="18" charset="0"/>
              </a:rPr>
              <a:t>	of magnitude as uncertainty; Include units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Box- Dot </a:t>
            </a:r>
          </a:p>
        </p:txBody>
      </p:sp>
    </p:spTree>
    <p:extLst>
      <p:ext uri="{BB962C8B-B14F-4D97-AF65-F5344CB8AC3E}">
        <p14:creationId xmlns:p14="http://schemas.microsoft.com/office/powerpoint/2010/main" val="3346076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Rules for Significant Figures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1143000"/>
            <a:ext cx="8834511" cy="56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12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  <a:latin typeface="Cooper Black" pitchFamily="18" charset="0"/>
              </a:rPr>
              <a:t>Determining SFs</a:t>
            </a:r>
            <a:br>
              <a:rPr lang="en-US" sz="4900" dirty="0">
                <a:solidFill>
                  <a:srgbClr val="0070C0"/>
                </a:solidFill>
                <a:latin typeface="Cooper Black" pitchFamily="18" charset="0"/>
              </a:rPr>
            </a:br>
            <a:r>
              <a:rPr lang="en-US" sz="4000" dirty="0">
                <a:solidFill>
                  <a:srgbClr val="0070C0"/>
                </a:solidFill>
                <a:latin typeface="Cooper Black" pitchFamily="18" charset="0"/>
              </a:rPr>
              <a:t>Box-and-Dot Method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86683" y="3158599"/>
            <a:ext cx="2295821" cy="461665"/>
            <a:chOff x="272143" y="1687286"/>
            <a:chExt cx="229582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72143" y="1687286"/>
              <a:ext cx="2295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0.01230123100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816429" y="1747157"/>
              <a:ext cx="1251857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95588" y="3158599"/>
            <a:ext cx="2424995" cy="2917566"/>
            <a:chOff x="3592817" y="1747157"/>
            <a:chExt cx="2424995" cy="2917566"/>
          </a:xfrm>
        </p:grpSpPr>
        <p:sp>
          <p:nvSpPr>
            <p:cNvPr id="5" name="TextBox 4"/>
            <p:cNvSpPr txBox="1"/>
            <p:nvPr/>
          </p:nvSpPr>
          <p:spPr>
            <a:xfrm>
              <a:off x="3592817" y="1747157"/>
              <a:ext cx="1917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0.012301231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37103" y="1807028"/>
              <a:ext cx="1251857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54837" y="174715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54837" y="1807028"/>
              <a:ext cx="562975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28936" y="4322801"/>
              <a:ext cx="562975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912" y="3158599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0.01230123100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1137" y="3777734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After decimal point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2826" y="37777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Trailing zeros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26351" y="1856501"/>
            <a:ext cx="1492716" cy="461665"/>
            <a:chOff x="272143" y="1687286"/>
            <a:chExt cx="1492716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72143" y="1687286"/>
              <a:ext cx="1492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12301100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328" y="1770457"/>
              <a:ext cx="996361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5542" y="1868151"/>
            <a:ext cx="1677383" cy="472332"/>
            <a:chOff x="3592817" y="1747157"/>
            <a:chExt cx="1677383" cy="472332"/>
          </a:xfrm>
        </p:grpSpPr>
        <p:sp>
          <p:nvSpPr>
            <p:cNvPr id="20" name="TextBox 19"/>
            <p:cNvSpPr txBox="1"/>
            <p:nvPr/>
          </p:nvSpPr>
          <p:spPr>
            <a:xfrm>
              <a:off x="3592817" y="1747157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123011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94812" y="1818678"/>
              <a:ext cx="1012413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7225" y="175782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00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2272" y="18458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12301100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2373" y="254394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No decimal point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6226" y="254394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No trailing zeros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300603" y="4350798"/>
            <a:ext cx="1234633" cy="461665"/>
            <a:chOff x="272143" y="1687286"/>
            <a:chExt cx="123463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272143" y="1687286"/>
              <a:ext cx="1234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123.013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6328" y="1770457"/>
              <a:ext cx="1117469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65312" y="4350798"/>
            <a:ext cx="1473479" cy="473315"/>
            <a:chOff x="3592817" y="1735507"/>
            <a:chExt cx="1473479" cy="473315"/>
          </a:xfrm>
        </p:grpSpPr>
        <p:sp>
          <p:nvSpPr>
            <p:cNvPr id="33" name="TextBox 32"/>
            <p:cNvSpPr txBox="1"/>
            <p:nvPr/>
          </p:nvSpPr>
          <p:spPr>
            <a:xfrm>
              <a:off x="3592817" y="1747157"/>
              <a:ext cx="1234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123.013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94812" y="1818678"/>
              <a:ext cx="1102643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1565" y="1735507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30832" y="4350798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00123.013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46625" y="50382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With decimal point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40478" y="503824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No trailing zeros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246407" y="5639236"/>
            <a:ext cx="1612942" cy="461665"/>
            <a:chOff x="272143" y="1687286"/>
            <a:chExt cx="1612942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272143" y="1687286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123.01300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6328" y="1770457"/>
              <a:ext cx="1117469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42639" y="4370800"/>
            <a:ext cx="5320200" cy="1741751"/>
            <a:chOff x="124340" y="467071"/>
            <a:chExt cx="5320200" cy="1741751"/>
          </a:xfrm>
        </p:grpSpPr>
        <p:sp>
          <p:nvSpPr>
            <p:cNvPr id="46" name="TextBox 45"/>
            <p:cNvSpPr txBox="1"/>
            <p:nvPr/>
          </p:nvSpPr>
          <p:spPr>
            <a:xfrm>
              <a:off x="3592817" y="1747157"/>
              <a:ext cx="1234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123.013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94812" y="1818678"/>
              <a:ext cx="1102643" cy="341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81565" y="1735507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4340" y="467071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Georgia" pitchFamily="18" charset="0"/>
                </a:rPr>
                <a:t>00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6636" y="5639236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Georgia" pitchFamily="18" charset="0"/>
              </a:rPr>
              <a:t>123.01300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92429" y="632668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With decimal point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86282" y="63266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Trailing zeros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02423" y="1923071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6 SF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9540" y="359956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10 SF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88960" y="431422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6 SF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79540" y="5614500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Georgia" pitchFamily="18" charset="0"/>
                <a:sym typeface="Wingdings" pitchFamily="2" charset="2"/>
              </a:rPr>
              <a:t>8 SF</a:t>
            </a:r>
            <a:endParaRPr lang="en-US" sz="2400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To Find Out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6123" cy="4525963"/>
          </a:xfrm>
        </p:spPr>
        <p:txBody>
          <a:bodyPr/>
          <a:lstStyle/>
          <a:p>
            <a:r>
              <a:rPr lang="en-US" dirty="0">
                <a:latin typeface="Georgia" pitchFamily="18" charset="0"/>
              </a:rPr>
              <a:t>An Introduction to Error Analysis, 2</a:t>
            </a:r>
            <a:r>
              <a:rPr lang="en-US" baseline="30000" dirty="0">
                <a:latin typeface="Georgia" pitchFamily="18" charset="0"/>
              </a:rPr>
              <a:t>nd</a:t>
            </a:r>
            <a:r>
              <a:rPr lang="en-US" dirty="0">
                <a:latin typeface="Georgia" pitchFamily="18" charset="0"/>
              </a:rPr>
              <a:t> Edition, JR Taylor, University Science Books, 1997.</a:t>
            </a:r>
          </a:p>
          <a:p>
            <a:r>
              <a:rPr lang="en-US" dirty="0">
                <a:latin typeface="Georgia" pitchFamily="18" charset="0"/>
              </a:rPr>
              <a:t>WK Stephenson, </a:t>
            </a:r>
            <a:r>
              <a:rPr lang="en-US" dirty="0"/>
              <a:t> “</a:t>
            </a:r>
            <a:r>
              <a:rPr lang="en-US" dirty="0">
                <a:latin typeface="Georgia" pitchFamily="18" charset="0"/>
              </a:rPr>
              <a:t>The Box-and-Dot Method: A Simple Strategy for Counting Significant Figures”, J. Chem. Ed., 86(8), pp. 933-935, 2009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20D5-E70F-4E4D-AD90-D235F1D3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Find the mean, median, mode, and range for the following list of values: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13, 18, 13, 14, 13, 16, 14, 21, 13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67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08A3-4AC4-4894-B5EE-6909178F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750455"/>
            <a:ext cx="8465128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The test scores of five students in three courses are:  </a:t>
            </a:r>
          </a:p>
          <a:p>
            <a:pPr lvl="1"/>
            <a:r>
              <a:rPr lang="en-US" dirty="0"/>
              <a:t>Test 1: 92,88,80,68 and 52. </a:t>
            </a:r>
          </a:p>
          <a:p>
            <a:pPr lvl="1"/>
            <a:r>
              <a:rPr lang="en-US" dirty="0"/>
              <a:t>Test 2: 92,92,92,52,52</a:t>
            </a:r>
          </a:p>
          <a:p>
            <a:pPr lvl="1"/>
            <a:r>
              <a:rPr lang="en-US" dirty="0"/>
              <a:t>Test 3: 77,76,76,76,75</a:t>
            </a:r>
          </a:p>
          <a:p>
            <a:endParaRPr lang="en-US" dirty="0"/>
          </a:p>
          <a:p>
            <a:r>
              <a:rPr lang="en-US" dirty="0"/>
              <a:t>a) Calculate the mean and range of each data set. </a:t>
            </a:r>
          </a:p>
          <a:p>
            <a:r>
              <a:rPr lang="en-US" dirty="0"/>
              <a:t>b) Calculate the standard deviation of each data set. </a:t>
            </a:r>
          </a:p>
          <a:p>
            <a:r>
              <a:rPr lang="en-US" dirty="0"/>
              <a:t>c) Which set has the lowest standard deviation?</a:t>
            </a:r>
          </a:p>
          <a:p>
            <a:r>
              <a:rPr lang="en-US" dirty="0"/>
              <a:t>d) Is it possible to answer question c) without calculations of the standard deviation?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9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Cooper Black" pitchFamily="18" charset="0"/>
              </a:rPr>
              <a:t>Types of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3309" y="1655619"/>
            <a:ext cx="8539018" cy="368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u="sng" dirty="0"/>
              <a:t>Qualitative Data </a:t>
            </a:r>
            <a:r>
              <a:rPr lang="en-US" altLang="en-US" sz="2400" dirty="0"/>
              <a:t>(Categorical)</a:t>
            </a:r>
          </a:p>
          <a:p>
            <a:pPr lvl="1">
              <a:lnSpc>
                <a:spcPct val="90000"/>
              </a:lnSpc>
            </a:pPr>
            <a:r>
              <a:rPr lang="tr-TR" altLang="en-US" sz="2000" dirty="0"/>
              <a:t>Non-numerical</a:t>
            </a:r>
            <a:r>
              <a:rPr lang="en-US" altLang="en-US" sz="2000" dirty="0"/>
              <a:t> characteristics associated with items in a sample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Examples: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Eye color (blue, brown, green,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Engine status (working, not working &amp; fixable, not working &amp; not fixable)</a:t>
            </a:r>
            <a:endParaRPr lang="tr-TR" altLang="en-US" sz="1800" dirty="0"/>
          </a:p>
          <a:p>
            <a:pPr>
              <a:lnSpc>
                <a:spcPct val="90000"/>
              </a:lnSpc>
            </a:pPr>
            <a:r>
              <a:rPr lang="en-US" altLang="en-US" sz="2400" u="sng" dirty="0"/>
              <a:t>Quantitative Data </a:t>
            </a:r>
            <a:r>
              <a:rPr lang="en-US" altLang="en-US" sz="2400" dirty="0"/>
              <a:t>(numerical)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Numerical characteristics associated with items in a sample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Typically </a:t>
            </a:r>
            <a:r>
              <a:rPr lang="en-US" altLang="en-US" sz="2000" i="1" dirty="0"/>
              <a:t>counts</a:t>
            </a:r>
            <a:r>
              <a:rPr lang="en-US" altLang="en-US" sz="2000" dirty="0"/>
              <a:t> of occurrences of a phenomenon of interest or </a:t>
            </a:r>
            <a:r>
              <a:rPr lang="en-US" altLang="en-US" sz="2000" i="1" dirty="0"/>
              <a:t>measurements</a:t>
            </a:r>
            <a:r>
              <a:rPr lang="en-US" altLang="en-US" sz="2000" dirty="0"/>
              <a:t> of some physical property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Can be further broken down into discrete (countable) and continuous (uncountable)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en-US" dirty="0"/>
              <a:t>Basic Stat Terms</a:t>
            </a:r>
          </a:p>
        </p:txBody>
      </p:sp>
    </p:spTree>
    <p:extLst>
      <p:ext uri="{BB962C8B-B14F-4D97-AF65-F5344CB8AC3E}">
        <p14:creationId xmlns:p14="http://schemas.microsoft.com/office/powerpoint/2010/main" val="1059476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00" y="249146"/>
            <a:ext cx="7879680" cy="7042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Some Statistical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0" y="1216927"/>
            <a:ext cx="8640000" cy="4977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Mean: arithmetic average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+mj-lt"/>
                <a:cs typeface="Times New Roman" pitchFamily="18" charset="0"/>
              </a:rPr>
              <a:t>	     …sum of all observations divided by # of observations.</a:t>
            </a:r>
          </a:p>
          <a:p>
            <a:pPr lvl="1">
              <a:lnSpc>
                <a:spcPct val="90000"/>
              </a:lnSpc>
            </a:pPr>
            <a:endParaRPr lang="en-US" altLang="en-US" sz="22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Median: value midway in the frequency distribution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+mj-lt"/>
                <a:cs typeface="Times New Roman" pitchFamily="18" charset="0"/>
              </a:rPr>
              <a:t>	     …half the area of curve is to right and other to left</a:t>
            </a: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Mode: value that occurs most frequently in a distribution (usually the highest point of curve) may have more than one mode in a dataset</a:t>
            </a: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Range: measure of dispersion about mean (maximum minus minimum)</a:t>
            </a: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8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00" y="249146"/>
            <a:ext cx="7879680" cy="7042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>Graphical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240" y="1355182"/>
            <a:ext cx="3908160" cy="46315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Many statistical tests assume values are normally distributed.</a:t>
            </a: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Not always the case !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latin typeface="+mj-lt"/>
                <a:cs typeface="Times New Roman" pitchFamily="18" charset="0"/>
              </a:rPr>
              <a:t>Examine your data prior to processing.</a:t>
            </a:r>
          </a:p>
        </p:txBody>
      </p:sp>
      <p:pic>
        <p:nvPicPr>
          <p:cNvPr id="4" name="Picture 6" descr="ars_histogram1.jpg                                             00017345Keystone HD                    B7C7A181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9" y="1009545"/>
            <a:ext cx="4678801" cy="53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4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78F008D-25C5-4508-B5CF-86F0F17DC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8450" y="485775"/>
            <a:ext cx="2819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Cooper Black" pitchFamily="18" charset="0"/>
              </a:rPr>
              <a:t>Variance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10C437C0-BBC2-4A00-A455-D14EDF441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9125" y="1905000"/>
            <a:ext cx="7772400" cy="3048000"/>
          </a:xfrm>
        </p:spPr>
        <p:txBody>
          <a:bodyPr>
            <a:normAutofit/>
          </a:bodyPr>
          <a:lstStyle/>
          <a:p>
            <a:pPr marL="463550" lvl="1" indent="-635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Variance</a:t>
            </a:r>
            <a:r>
              <a:rPr lang="en-US" altLang="en-US" dirty="0">
                <a:latin typeface="+mj-lt"/>
                <a:cs typeface="Times New Roman" pitchFamily="18" charset="0"/>
              </a:rPr>
              <a:t> is the average squared deviation from the mean of a set of data. </a:t>
            </a:r>
          </a:p>
          <a:p>
            <a:pPr marL="463550" lvl="1" indent="-635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+mj-lt"/>
              <a:cs typeface="Times New Roman" pitchFamily="18" charset="0"/>
            </a:endParaRPr>
          </a:p>
          <a:p>
            <a:pPr marL="463550" lvl="1" indent="-635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+mj-lt"/>
                <a:cs typeface="Times New Roman" pitchFamily="18" charset="0"/>
              </a:rPr>
              <a:t>It is used to find the </a:t>
            </a:r>
            <a:r>
              <a:rPr lang="en-US" altLang="en-US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standard deviation</a:t>
            </a:r>
            <a:r>
              <a:rPr lang="en-US" altLang="en-US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9634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94C82E-D7CF-4981-B7F0-8631D52C2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Cooper Black" pitchFamily="18" charset="0"/>
              </a:rPr>
              <a:t>Variance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88567651-1364-4EC1-9FE1-6A46450A4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105400"/>
            <a:ext cx="672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4000">
              <a:latin typeface="+mn-lt"/>
            </a:endParaRP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DF79D7CC-91B1-4292-9ABA-F3E63CAD3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327275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4000">
              <a:latin typeface="+mn-lt"/>
            </a:endParaRPr>
          </a:p>
        </p:txBody>
      </p:sp>
      <p:sp>
        <p:nvSpPr>
          <p:cNvPr id="6149" name="Rectangle 11">
            <a:extLst>
              <a:ext uri="{FF2B5EF4-FFF2-40B4-BE49-F238E27FC236}">
                <a16:creationId xmlns:a16="http://schemas.microsoft.com/office/drawing/2014/main" id="{EBA6494A-6AA8-41DB-9FCF-6747A1362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2350970"/>
            <a:ext cx="6821488" cy="163988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1.    Find the </a:t>
            </a:r>
            <a:r>
              <a:rPr lang="en-US" sz="2800" dirty="0">
                <a:solidFill>
                  <a:srgbClr val="FF0000"/>
                </a:solidFill>
              </a:rPr>
              <a:t>mean</a:t>
            </a:r>
            <a:r>
              <a:rPr lang="en-US" sz="2800" dirty="0"/>
              <a:t> of the data.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800" dirty="0"/>
              <a:t>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C68F8-0448-469D-AEA7-8196D77E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5346700"/>
            <a:ext cx="686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5.   Divide the total by the number of items.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C0F6F-E8EA-4F35-ABA7-5651FA8B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849813"/>
            <a:ext cx="4849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4.   Find the sum of the squares.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9683A-0868-4C97-856B-7EE23EE2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259263"/>
            <a:ext cx="5876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3.   Square each deviation of the mean.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B288E-516D-44DB-AB45-5C32EAE2D254}"/>
              </a:ext>
            </a:extLst>
          </p:cNvPr>
          <p:cNvSpPr txBox="1"/>
          <p:nvPr/>
        </p:nvSpPr>
        <p:spPr>
          <a:xfrm>
            <a:off x="939800" y="3082786"/>
            <a:ext cx="77247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sz="2800" dirty="0">
                <a:cs typeface="+mn-cs"/>
              </a:rPr>
              <a:t> Subtract the mean from each value – the</a:t>
            </a:r>
          </a:p>
          <a:p>
            <a:pPr eaLnBrk="0" hangingPunct="0">
              <a:defRPr/>
            </a:pPr>
            <a:r>
              <a:rPr lang="en-US" sz="2800" dirty="0">
                <a:cs typeface="+mn-cs"/>
              </a:rPr>
              <a:t>      result is called the 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deviation from the mean</a:t>
            </a:r>
            <a:r>
              <a:rPr lang="en-US" sz="2800" dirty="0">
                <a:cs typeface="+mn-cs"/>
              </a:rPr>
              <a:t>.</a:t>
            </a:r>
          </a:p>
          <a:p>
            <a:pPr eaLnBrk="0" hangingPunct="0">
              <a:defRPr/>
            </a:pPr>
            <a:endParaRPr lang="en-US" sz="2800" dirty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7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A5BBF516-8B54-493C-BEF8-05548BDA6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638800" cy="14620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Cooper Black" pitchFamily="18" charset="0"/>
              </a:rPr>
              <a:t>Variance Formula</a:t>
            </a:r>
          </a:p>
        </p:txBody>
      </p:sp>
      <p:sp>
        <p:nvSpPr>
          <p:cNvPr id="7177" name="Text Box 7">
            <a:extLst>
              <a:ext uri="{FF2B5EF4-FFF2-40B4-BE49-F238E27FC236}">
                <a16:creationId xmlns:a16="http://schemas.microsoft.com/office/drawing/2014/main" id="{5CE03C62-E5D6-4056-9366-9F71E707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399"/>
            <a:ext cx="7620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The </a:t>
            </a:r>
            <a:r>
              <a:rPr lang="en-US" altLang="en-US" sz="2800" dirty="0">
                <a:solidFill>
                  <a:schemeClr val="hlink"/>
                </a:solidFill>
                <a:latin typeface="+mn-lt"/>
              </a:rPr>
              <a:t>variance</a:t>
            </a:r>
            <a:r>
              <a:rPr lang="en-US" altLang="en-US" sz="2800" dirty="0">
                <a:latin typeface="+mn-lt"/>
              </a:rPr>
              <a:t> formula includes the Sigma Notation,     which represents the sum of all the items to the right of Sigma.</a:t>
            </a:r>
          </a:p>
        </p:txBody>
      </p:sp>
      <p:graphicFrame>
        <p:nvGraphicFramePr>
          <p:cNvPr id="7172" name="Object 11">
            <a:extLst>
              <a:ext uri="{FF2B5EF4-FFF2-40B4-BE49-F238E27FC236}">
                <a16:creationId xmlns:a16="http://schemas.microsoft.com/office/drawing/2014/main" id="{8B8D8A4B-382E-4F7B-9B92-9C13F9BE046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43200" y="3581400"/>
          <a:ext cx="22860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748975" imgH="431613" progId="Equation.DSMT4">
                  <p:embed/>
                </p:oleObj>
              </mc:Choice>
              <mc:Fallback>
                <p:oleObj name="Equation" r:id="rId3" imgW="748975" imgH="431613" progId="Equation.DSMT4">
                  <p:embed/>
                  <p:pic>
                    <p:nvPicPr>
                      <p:cNvPr id="7172" name="Object 11">
                        <a:extLst>
                          <a:ext uri="{FF2B5EF4-FFF2-40B4-BE49-F238E27FC236}">
                            <a16:creationId xmlns:a16="http://schemas.microsoft.com/office/drawing/2014/main" id="{8B8D8A4B-382E-4F7B-9B92-9C13F9BE046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1400"/>
                        <a:ext cx="22860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0">
            <a:extLst>
              <a:ext uri="{FF2B5EF4-FFF2-40B4-BE49-F238E27FC236}">
                <a16:creationId xmlns:a16="http://schemas.microsoft.com/office/drawing/2014/main" id="{D4DD995F-C997-45DB-88DA-9F8039332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2227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A257A4-79C3-4923-B83E-CAF23521785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953000"/>
            <a:ext cx="7162800" cy="954107"/>
            <a:chOff x="762000" y="4800600"/>
            <a:chExt cx="7162800" cy="954107"/>
          </a:xfrm>
        </p:grpSpPr>
        <p:sp>
          <p:nvSpPr>
            <p:cNvPr id="7175" name="Text Box 19">
              <a:extLst>
                <a:ext uri="{FF2B5EF4-FFF2-40B4-BE49-F238E27FC236}">
                  <a16:creationId xmlns:a16="http://schemas.microsoft.com/office/drawing/2014/main" id="{321F29DC-A60D-4775-BAAB-25993CF32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71628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Mean</a:t>
              </a:r>
              <a:r>
                <a:rPr lang="en-US" altLang="en-US" sz="2800" dirty="0">
                  <a:latin typeface="Comic Sans MS" panose="030F0702030302020204" pitchFamily="66" charset="0"/>
                </a:rPr>
                <a:t> is represented by      and </a:t>
              </a:r>
              <a:r>
                <a:rPr lang="en-US" altLang="en-US" sz="2800" b="1" i="1" dirty="0">
                  <a:latin typeface="Comic Sans MS" panose="030F0702030302020204" pitchFamily="66" charset="0"/>
                </a:rPr>
                <a:t>n</a:t>
              </a:r>
              <a:r>
                <a:rPr lang="en-US" altLang="en-US" sz="2800" dirty="0">
                  <a:latin typeface="Comic Sans MS" panose="030F0702030302020204" pitchFamily="66" charset="0"/>
                </a:rPr>
                <a:t>  is the number of items.</a:t>
              </a:r>
            </a:p>
          </p:txBody>
        </p:sp>
        <p:graphicFrame>
          <p:nvGraphicFramePr>
            <p:cNvPr id="7176" name="Object 16">
              <a:extLst>
                <a:ext uri="{FF2B5EF4-FFF2-40B4-BE49-F238E27FC236}">
                  <a16:creationId xmlns:a16="http://schemas.microsoft.com/office/drawing/2014/main" id="{D00C4886-7E52-463C-B6EF-2A510111E4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448816"/>
                </p:ext>
              </p:extLst>
            </p:nvPr>
          </p:nvGraphicFramePr>
          <p:xfrm>
            <a:off x="4783137" y="4843462"/>
            <a:ext cx="4921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5" imgW="152268" imgH="164957" progId="Equation.DSMT4">
                    <p:embed/>
                  </p:oleObj>
                </mc:Choice>
                <mc:Fallback>
                  <p:oleObj name="Equation" r:id="rId5" imgW="152268" imgH="164957" progId="Equation.DSMT4">
                    <p:embed/>
                    <p:pic>
                      <p:nvPicPr>
                        <p:cNvPr id="7176" name="Object 16">
                          <a:extLst>
                            <a:ext uri="{FF2B5EF4-FFF2-40B4-BE49-F238E27FC236}">
                              <a16:creationId xmlns:a16="http://schemas.microsoft.com/office/drawing/2014/main" id="{D00C4886-7E52-463C-B6EF-2A510111E4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137" y="4843462"/>
                          <a:ext cx="4921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08620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707F4DA2FFA44B0B2C35F7BFA940927"/>
  <p:tag name="SLIDEID" val="D707F4DA2FFA44B0B2C35F7BFA940927"/>
  <p:tag name="SLIDEORDER" val="1"/>
  <p:tag name="SLIDETYPE" val="Q"/>
  <p:tag name="DEMOGRAPHIC" val="False"/>
  <p:tag name="SPEEDSCORING" val="False"/>
  <p:tag name="VALUES" val="Correct¤Incorrect"/>
  <p:tag name="QUESTIONALIAS" val="Is this relation a function?{(1,3), (2,3), (3,3)}"/>
  <p:tag name="ANSWERSALIAS" val="Yes¤No"/>
  <p:tag name="TOTALRESPONSES" val="32"/>
  <p:tag name="SLICED" val="False"/>
  <p:tag name="RESPONSES" val="COM12,1,32,1;1;2;2;1;2;1;2;1;2;2;1;1;1;1;2;1;1;1;1;2;2;1;2;2;2;2;2;2;2;1;2;"/>
  <p:tag name="CHARTSTRINGSTD" val="15 17"/>
  <p:tag name="CHARTSTRINGREV" val="17 15"/>
  <p:tag name="CHARTSTRINGSTDPER" val="0.46875 0.53125"/>
  <p:tag name="CHARTSTRINGREVPER" val="0.53125 0.46875"/>
  <p:tag name="RESPONSESGATHER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1289</Words>
  <Application>Microsoft Office PowerPoint</Application>
  <PresentationFormat>On-screen Show (4:3)</PresentationFormat>
  <Paragraphs>269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Cambria Math</vt:lpstr>
      <vt:lpstr>Comic Sans MS</vt:lpstr>
      <vt:lpstr>Cooper Black</vt:lpstr>
      <vt:lpstr>Georgia</vt:lpstr>
      <vt:lpstr>Symbol</vt:lpstr>
      <vt:lpstr>Tahoma</vt:lpstr>
      <vt:lpstr>Times</vt:lpstr>
      <vt:lpstr>Wingdings</vt:lpstr>
      <vt:lpstr>Office Theme</vt:lpstr>
      <vt:lpstr>Equation</vt:lpstr>
      <vt:lpstr>Bitmap Image</vt:lpstr>
      <vt:lpstr>Statistics and Error Analysis</vt:lpstr>
      <vt:lpstr>What is Statistics?</vt:lpstr>
      <vt:lpstr>Engineering Statistics</vt:lpstr>
      <vt:lpstr>Types of data</vt:lpstr>
      <vt:lpstr>Some Statistical Terms</vt:lpstr>
      <vt:lpstr>Graphical Representation</vt:lpstr>
      <vt:lpstr>Variance</vt:lpstr>
      <vt:lpstr>Variance</vt:lpstr>
      <vt:lpstr>Variance Formula</vt:lpstr>
      <vt:lpstr>Standard Deviation</vt:lpstr>
      <vt:lpstr> </vt:lpstr>
      <vt:lpstr>Standard Deviation Formula</vt:lpstr>
      <vt:lpstr>Collection of quantitative data (Measurement)</vt:lpstr>
      <vt:lpstr>Measurement issues</vt:lpstr>
      <vt:lpstr>Precision and accuracy</vt:lpstr>
      <vt:lpstr>Graphically</vt:lpstr>
      <vt:lpstr>Statistical thinking</vt:lpstr>
      <vt:lpstr>PowerPoint Presentation</vt:lpstr>
      <vt:lpstr>PowerPoint Presentation</vt:lpstr>
      <vt:lpstr>Measurement Uncertainty</vt:lpstr>
      <vt:lpstr>PowerPoint Presentation</vt:lpstr>
      <vt:lpstr>PowerPoint Presentation</vt:lpstr>
      <vt:lpstr>PowerPoint Presentation</vt:lpstr>
      <vt:lpstr>PowerPoint Presentation</vt:lpstr>
      <vt:lpstr>Example</vt:lpstr>
      <vt:lpstr>Repeatable Measurement Uncertainty</vt:lpstr>
      <vt:lpstr>Ways to State Uncertainty</vt:lpstr>
      <vt:lpstr>Types of Errors</vt:lpstr>
      <vt:lpstr>PowerPoint Presentation</vt:lpstr>
      <vt:lpstr>PowerPoint Presentation</vt:lpstr>
      <vt:lpstr>Significant Figures</vt:lpstr>
      <vt:lpstr>PowerPoint Presentation</vt:lpstr>
      <vt:lpstr>Determining SFs Box-and-Dot Method</vt:lpstr>
      <vt:lpstr>To Find Out More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Howard, Stanley M.</cp:lastModifiedBy>
  <cp:revision>75</cp:revision>
  <cp:lastPrinted>2013-10-16T19:35:34Z</cp:lastPrinted>
  <dcterms:created xsi:type="dcterms:W3CDTF">2011-10-24T02:54:24Z</dcterms:created>
  <dcterms:modified xsi:type="dcterms:W3CDTF">2019-05-01T21:09:43Z</dcterms:modified>
</cp:coreProperties>
</file>