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cat>
            <c:strRef>
              <c:f>Sheet2!$A$2:$A$7</c:f>
              <c:strCache>
                <c:ptCount val="6"/>
                <c:pt idx="0">
                  <c:v>India</c:v>
                </c:pt>
                <c:pt idx="1">
                  <c:v>Pakistan</c:v>
                </c:pt>
                <c:pt idx="2">
                  <c:v>Indonesia</c:v>
                </c:pt>
                <c:pt idx="3">
                  <c:v>Brazil</c:v>
                </c:pt>
                <c:pt idx="4">
                  <c:v>China</c:v>
                </c:pt>
                <c:pt idx="5">
                  <c:v>United States</c:v>
                </c:pt>
              </c:strCache>
            </c:strRef>
          </c:cat>
          <c:val>
            <c:numRef>
              <c:f>Sheet2!$B$2:$B$7</c:f>
              <c:numCache>
                <c:formatCode>0.00</c:formatCode>
                <c:ptCount val="6"/>
                <c:pt idx="0">
                  <c:v>0.22395068903000001</c:v>
                </c:pt>
                <c:pt idx="1">
                  <c:v>0.22797375530000002</c:v>
                </c:pt>
                <c:pt idx="2">
                  <c:v>0.31245814697000002</c:v>
                </c:pt>
                <c:pt idx="3">
                  <c:v>0.6919673984400001</c:v>
                </c:pt>
                <c:pt idx="4">
                  <c:v>0.90250786656999993</c:v>
                </c:pt>
                <c:pt idx="5">
                  <c:v>4.5138803549399986</c:v>
                </c:pt>
              </c:numCache>
            </c:numRef>
          </c:val>
        </c:ser>
        <c:dLbls/>
        <c:shape val="box"/>
        <c:axId val="134383488"/>
        <c:axId val="134095616"/>
        <c:axId val="0"/>
      </c:bar3DChart>
      <c:catAx>
        <c:axId val="13438348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 baseline="0"/>
            </a:pPr>
            <a:endParaRPr lang="en-US"/>
          </a:p>
        </c:txPr>
        <c:crossAx val="134095616"/>
        <c:crosses val="autoZero"/>
        <c:auto val="1"/>
        <c:lblAlgn val="ctr"/>
        <c:lblOffset val="100"/>
      </c:catAx>
      <c:valAx>
        <c:axId val="13409561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800" b="0" i="0" baseline="0"/>
                </a:pPr>
                <a:r>
                  <a:rPr lang="en-US" sz="1800" b="0" i="0" baseline="0"/>
                  <a:t>Horsepower per capita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134383488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71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8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17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81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56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54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401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07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61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583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66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9C40-11CC-42C1-A1B7-5D88062B8CA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517A-116B-4455-A206-19ACCEA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3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057" y="2625745"/>
            <a:ext cx="4038600" cy="1219200"/>
          </a:xfrm>
        </p:spPr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2366" y="3657600"/>
            <a:ext cx="5562600" cy="685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27 Saudi </a:t>
            </a:r>
            <a:r>
              <a:rPr lang="en-US" b="1" dirty="0" err="1" smtClean="0">
                <a:solidFill>
                  <a:schemeClr val="tx1"/>
                </a:solidFill>
              </a:rPr>
              <a:t>Arabias</a:t>
            </a:r>
            <a:r>
              <a:rPr lang="en-US" b="1" dirty="0" smtClean="0">
                <a:solidFill>
                  <a:schemeClr val="tx1"/>
                </a:solidFill>
              </a:rPr>
              <a:t> Per Day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219200"/>
            <a:ext cx="3962163" cy="425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133600"/>
            <a:ext cx="4003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Power Hungry by Robert Bryce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2846" y="4615432"/>
            <a:ext cx="37773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Presented by Matthew Cagle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25343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Bryce, Robert. (2010). </a:t>
            </a:r>
            <a:r>
              <a:rPr lang="en-US" i="1" dirty="0"/>
              <a:t>Power hungry</a:t>
            </a:r>
            <a:r>
              <a:rPr lang="en-US" dirty="0"/>
              <a:t>. New York: </a:t>
            </a:r>
            <a:r>
              <a:rPr lang="en-US" dirty="0" err="1"/>
              <a:t>PublicAffairs</a:t>
            </a:r>
            <a:r>
              <a:rPr lang="en-US" dirty="0" smtClean="0"/>
              <a:t>.</a:t>
            </a:r>
          </a:p>
          <a:p>
            <a:r>
              <a:rPr lang="en-US" dirty="0"/>
              <a:t>CIA World Fact Book</a:t>
            </a:r>
            <a:r>
              <a:rPr lang="en-US" dirty="0" smtClean="0"/>
              <a:t>, </a:t>
            </a:r>
            <a:r>
              <a:rPr lang="en-US" dirty="0"/>
              <a:t>(2010). </a:t>
            </a:r>
            <a:r>
              <a:rPr lang="en-US" i="1" dirty="0"/>
              <a:t>Saudi </a:t>
            </a:r>
            <a:r>
              <a:rPr lang="en-US" i="1" dirty="0" err="1"/>
              <a:t>arabia</a:t>
            </a:r>
            <a:r>
              <a:rPr lang="en-US" dirty="0"/>
              <a:t>. Retrieved from http://www.state.gov/r/pa/ei/bgn/3584.htm</a:t>
            </a:r>
          </a:p>
        </p:txBody>
      </p:sp>
    </p:spTree>
    <p:extLst>
      <p:ext uri="{BB962C8B-B14F-4D97-AF65-F5344CB8AC3E}">
        <p14:creationId xmlns:p14="http://schemas.microsoft.com/office/powerpoint/2010/main" xmlns="" val="3559207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daily energy consumption in million barrels of oil equivalent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337" y="1456509"/>
            <a:ext cx="7553325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6211669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  BP Statistical Review of World Energy 2009, http://www.bp.com/liveassets/bp_internet/globalbp_uk_english/reports_and_publications/statistical_energy_review_2008/STAGING/loval_assets/2009_downloads/renewables_section_2009.pdf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87920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is 226 million barrels of oil?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Saudi Arabia’s daily oil production:</a:t>
            </a:r>
            <a:br>
              <a:rPr lang="en-US" dirty="0" smtClean="0"/>
            </a:br>
            <a:r>
              <a:rPr lang="en-US" dirty="0" smtClean="0"/>
              <a:t>	8.5 million barrels of oil per day.</a:t>
            </a:r>
          </a:p>
          <a:p>
            <a:endParaRPr lang="en-US" dirty="0" smtClean="0"/>
          </a:p>
          <a:p>
            <a:r>
              <a:rPr lang="en-US" dirty="0" smtClean="0"/>
              <a:t>Each day, </a:t>
            </a:r>
            <a:r>
              <a:rPr lang="en-US" dirty="0" smtClean="0"/>
              <a:t>26.6 </a:t>
            </a:r>
            <a:r>
              <a:rPr lang="en-US" dirty="0" smtClean="0"/>
              <a:t>Saudi </a:t>
            </a:r>
            <a:r>
              <a:rPr lang="en-US" dirty="0" err="1" smtClean="0"/>
              <a:t>Arabias</a:t>
            </a:r>
            <a:r>
              <a:rPr lang="en-US" dirty="0" smtClean="0"/>
              <a:t> worth of oil 	equivalent is consumed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103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barrels of oil to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 barrel of oil = 5.8 million BTU</a:t>
            </a:r>
          </a:p>
          <a:p>
            <a:r>
              <a:rPr lang="en-US" dirty="0" smtClean="0"/>
              <a:t>5.8 million BTU ≈ 5.8 GJ (billion joules)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Remember, Power = Energy/time</a:t>
            </a:r>
          </a:p>
          <a:p>
            <a:r>
              <a:rPr lang="en-US" dirty="0" smtClean="0"/>
              <a:t>5,800,000,000J/86,400 seconds = 22,152 </a:t>
            </a:r>
            <a:r>
              <a:rPr lang="en-US" dirty="0" smtClean="0"/>
              <a:t>W*Days</a:t>
            </a:r>
            <a:endParaRPr lang="en-US" dirty="0" smtClean="0"/>
          </a:p>
          <a:p>
            <a:r>
              <a:rPr lang="en-US" dirty="0" smtClean="0"/>
              <a:t>22,152 W = 29.7 horsepower</a:t>
            </a:r>
            <a:r>
              <a:rPr lang="en-US" dirty="0" smtClean="0"/>
              <a:t>.*day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 barrel of oil ≈ 30 </a:t>
            </a:r>
            <a:r>
              <a:rPr lang="en-US" dirty="0" smtClean="0"/>
              <a:t>horsepower*Day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7023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energy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barrel of oil ≈ 30 horsepower</a:t>
            </a:r>
          </a:p>
          <a:p>
            <a:r>
              <a:rPr lang="en-US" dirty="0" smtClean="0"/>
              <a:t>Total global daily energy </a:t>
            </a:r>
            <a:r>
              <a:rPr lang="en-US" dirty="0" smtClean="0"/>
              <a:t>consumption rate 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</a:t>
            </a:r>
            <a:r>
              <a:rPr lang="en-US" b="1" dirty="0" smtClean="0">
                <a:solidFill>
                  <a:srgbClr val="FF0000"/>
                </a:solidFill>
              </a:rPr>
              <a:t>6.8 billion horsepower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This roughly equals 1 horsepower/person</a:t>
            </a:r>
          </a:p>
          <a:p>
            <a:r>
              <a:rPr lang="en-US" dirty="0" smtClean="0"/>
              <a:t>Energy distribution isn’t even</a:t>
            </a:r>
          </a:p>
          <a:p>
            <a:r>
              <a:rPr lang="en-US" dirty="0" smtClean="0"/>
              <a:t>Note that 1 horsepower </a:t>
            </a:r>
            <a:r>
              <a:rPr lang="en-US" dirty="0"/>
              <a:t>≈</a:t>
            </a:r>
            <a:r>
              <a:rPr lang="en-US" dirty="0" smtClean="0"/>
              <a:t> </a:t>
            </a:r>
            <a:r>
              <a:rPr lang="en-US" dirty="0" smtClean="0"/>
              <a:t>746 </a:t>
            </a:r>
            <a:r>
              <a:rPr lang="en-US" dirty="0" smtClean="0"/>
              <a:t>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222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Energy consumption per capita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00121582"/>
              </p:ext>
            </p:extLst>
          </p:nvPr>
        </p:nvGraphicFramePr>
        <p:xfrm>
          <a:off x="0" y="7620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172201"/>
            <a:ext cx="91440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Source:   BP Statistical Review of World Energy 2009,  </a:t>
            </a:r>
            <a:r>
              <a:rPr lang="en-US" sz="1100" dirty="0" smtClean="0"/>
              <a:t>http://www.bp.com/liveassets/globalbp/glovalbp_uk_english/reports_and_publications/statistical_energy_review_2008/STAGING/local_assets/2009_downloads/renewables_section2009.pdf;  Central </a:t>
            </a:r>
            <a:r>
              <a:rPr lang="en-US" sz="1100" dirty="0" err="1" smtClean="0"/>
              <a:t>Intellegance</a:t>
            </a:r>
            <a:r>
              <a:rPr lang="en-US" sz="1100" dirty="0" smtClean="0"/>
              <a:t> </a:t>
            </a:r>
            <a:r>
              <a:rPr lang="en-US" sz="1100" dirty="0" err="1" smtClean="0"/>
              <a:t>Angency</a:t>
            </a:r>
            <a:r>
              <a:rPr lang="en-US" sz="1100" dirty="0" smtClean="0"/>
              <a:t>, World </a:t>
            </a:r>
            <a:r>
              <a:rPr lang="en-US" sz="1100" dirty="0" err="1" smtClean="0"/>
              <a:t>Factbook</a:t>
            </a:r>
            <a:r>
              <a:rPr lang="en-US" sz="1100" dirty="0" smtClean="0"/>
              <a:t>, https://www.cia.gov/library/publicaitons/the-world-factbook/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143094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067800" cy="762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United States leads the world in energy production: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in Nuclear energy production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 Coal production (behind China)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in Natural Gas production (behind Russia)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in Oil production (behind Saudi Arabia and 		Russia)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in Hydroelectric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59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States:</a:t>
            </a:r>
            <a:br>
              <a:rPr lang="en-US" dirty="0" smtClean="0"/>
            </a:br>
            <a:r>
              <a:rPr lang="en-US" dirty="0" smtClean="0"/>
              <a:t>- produces 74% of the primary energy it consumes</a:t>
            </a:r>
            <a:br>
              <a:rPr lang="en-US" dirty="0" smtClean="0"/>
            </a:br>
            <a:r>
              <a:rPr lang="en-US" dirty="0" smtClean="0"/>
              <a:t>- provides massive amounts of energy to its citizens</a:t>
            </a:r>
            <a:endParaRPr lang="en-US" dirty="0"/>
          </a:p>
          <a:p>
            <a:r>
              <a:rPr lang="en-US" dirty="0" smtClean="0"/>
              <a:t>Massive energy production and consumption has made the U.S. economy boom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0678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United States Energy Production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9558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Energy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has 970 billion barrels of oil equivalent in reserve</a:t>
            </a:r>
            <a:br>
              <a:rPr lang="en-US" dirty="0" smtClean="0"/>
            </a:br>
            <a:r>
              <a:rPr lang="en-US" dirty="0" smtClean="0"/>
              <a:t>	(906 billion barrels equivalent is in coal)</a:t>
            </a:r>
          </a:p>
          <a:p>
            <a:endParaRPr lang="en-US" dirty="0" smtClean="0"/>
          </a:p>
          <a:p>
            <a:r>
              <a:rPr lang="en-US" dirty="0" smtClean="0"/>
              <a:t>Russia has 955 billion barrels of oil equivalent</a:t>
            </a:r>
          </a:p>
          <a:p>
            <a:r>
              <a:rPr lang="en-US" dirty="0" smtClean="0"/>
              <a:t>China is at 466 billion barrels of oil equivalent</a:t>
            </a:r>
          </a:p>
        </p:txBody>
      </p:sp>
    </p:spTree>
    <p:extLst>
      <p:ext uri="{BB962C8B-B14F-4D97-AF65-F5344CB8AC3E}">
        <p14:creationId xmlns:p14="http://schemas.microsoft.com/office/powerpoint/2010/main" xmlns="" val="365623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221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7</vt:lpstr>
      <vt:lpstr>Global daily energy consumption in million barrels of oil equivalent</vt:lpstr>
      <vt:lpstr>How much is 226 million barrels of oil?</vt:lpstr>
      <vt:lpstr>Converting barrels of oil to power</vt:lpstr>
      <vt:lpstr>World energy consumption</vt:lpstr>
      <vt:lpstr>Energy consumption per capita</vt:lpstr>
      <vt:lpstr>United States leads the world in energy production:</vt:lpstr>
      <vt:lpstr>United States Energy Production</vt:lpstr>
      <vt:lpstr>United States Energy Reserves</vt:lpstr>
      <vt:lpstr>References</vt:lpstr>
    </vt:vector>
  </TitlesOfParts>
  <Company>SDSMT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Cagle, Mattew G.</dc:creator>
  <cp:lastModifiedBy>Stan</cp:lastModifiedBy>
  <cp:revision>16</cp:revision>
  <dcterms:created xsi:type="dcterms:W3CDTF">2011-03-15T01:49:39Z</dcterms:created>
  <dcterms:modified xsi:type="dcterms:W3CDTF">2012-03-21T04:56:43Z</dcterms:modified>
</cp:coreProperties>
</file>