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3" r:id="rId7"/>
    <p:sldId id="261" r:id="rId8"/>
    <p:sldId id="262"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70E69E5-28ED-4B32-BF84-9B7296234E43}" type="datetimeFigureOut">
              <a:rPr lang="en-US" smtClean="0"/>
              <a:t>3/18/2011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B520762-67B7-4B5C-B9CA-7090B8A4C5C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0E69E5-28ED-4B32-BF84-9B7296234E43}" type="datetimeFigureOut">
              <a:rPr lang="en-US" smtClean="0"/>
              <a:t>3/18/2011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20762-67B7-4B5C-B9CA-7090B8A4C5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0E69E5-28ED-4B32-BF84-9B7296234E43}" type="datetimeFigureOut">
              <a:rPr lang="en-US" smtClean="0"/>
              <a:t>3/18/2011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520762-67B7-4B5C-B9CA-7090B8A4C5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70E69E5-28ED-4B32-BF84-9B7296234E43}" type="datetimeFigureOut">
              <a:rPr lang="en-US" smtClean="0"/>
              <a:t>3/18/2011</a:t>
            </a:fld>
            <a:endParaRPr lang="en-US"/>
          </a:p>
        </p:txBody>
      </p:sp>
      <p:sp>
        <p:nvSpPr>
          <p:cNvPr id="9" name="Slide Number Placeholder 8"/>
          <p:cNvSpPr>
            <a:spLocks noGrp="1"/>
          </p:cNvSpPr>
          <p:nvPr>
            <p:ph type="sldNum" sz="quarter" idx="15"/>
          </p:nvPr>
        </p:nvSpPr>
        <p:spPr/>
        <p:txBody>
          <a:bodyPr rtlCol="0"/>
          <a:lstStyle/>
          <a:p>
            <a:fld id="{1B520762-67B7-4B5C-B9CA-7090B8A4C5CA}"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70E69E5-28ED-4B32-BF84-9B7296234E43}" type="datetimeFigureOut">
              <a:rPr lang="en-US" smtClean="0"/>
              <a:t>3/18/2011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B520762-67B7-4B5C-B9CA-7090B8A4C5C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0E69E5-28ED-4B32-BF84-9B7296234E43}" type="datetimeFigureOut">
              <a:rPr lang="en-US" smtClean="0"/>
              <a:t>3/18/2011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520762-67B7-4B5C-B9CA-7090B8A4C5CA}"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70E69E5-28ED-4B32-BF84-9B7296234E43}" type="datetimeFigureOut">
              <a:rPr lang="en-US" smtClean="0"/>
              <a:t>3/18/2011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520762-67B7-4B5C-B9CA-7090B8A4C5CA}"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70E69E5-28ED-4B32-BF84-9B7296234E43}" type="datetimeFigureOut">
              <a:rPr lang="en-US" smtClean="0"/>
              <a:t>3/18/2011</a:t>
            </a:fld>
            <a:endParaRPr lang="en-US"/>
          </a:p>
        </p:txBody>
      </p:sp>
      <p:sp>
        <p:nvSpPr>
          <p:cNvPr id="7" name="Slide Number Placeholder 6"/>
          <p:cNvSpPr>
            <a:spLocks noGrp="1"/>
          </p:cNvSpPr>
          <p:nvPr>
            <p:ph type="sldNum" sz="quarter" idx="11"/>
          </p:nvPr>
        </p:nvSpPr>
        <p:spPr/>
        <p:txBody>
          <a:bodyPr rtlCol="0"/>
          <a:lstStyle/>
          <a:p>
            <a:fld id="{1B520762-67B7-4B5C-B9CA-7090B8A4C5CA}"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E69E5-28ED-4B32-BF84-9B7296234E43}" type="datetimeFigureOut">
              <a:rPr lang="en-US" smtClean="0"/>
              <a:t>3/18/2011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520762-67B7-4B5C-B9CA-7090B8A4C5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70E69E5-28ED-4B32-BF84-9B7296234E43}" type="datetimeFigureOut">
              <a:rPr lang="en-US" smtClean="0"/>
              <a:t>3/18/2011</a:t>
            </a:fld>
            <a:endParaRPr lang="en-US"/>
          </a:p>
        </p:txBody>
      </p:sp>
      <p:sp>
        <p:nvSpPr>
          <p:cNvPr id="22" name="Slide Number Placeholder 21"/>
          <p:cNvSpPr>
            <a:spLocks noGrp="1"/>
          </p:cNvSpPr>
          <p:nvPr>
            <p:ph type="sldNum" sz="quarter" idx="15"/>
          </p:nvPr>
        </p:nvSpPr>
        <p:spPr/>
        <p:txBody>
          <a:bodyPr rtlCol="0"/>
          <a:lstStyle/>
          <a:p>
            <a:fld id="{1B520762-67B7-4B5C-B9CA-7090B8A4C5CA}"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70E69E5-28ED-4B32-BF84-9B7296234E43}" type="datetimeFigureOut">
              <a:rPr lang="en-US" smtClean="0"/>
              <a:t>3/18/2011</a:t>
            </a:fld>
            <a:endParaRPr lang="en-US"/>
          </a:p>
        </p:txBody>
      </p:sp>
      <p:sp>
        <p:nvSpPr>
          <p:cNvPr id="18" name="Slide Number Placeholder 17"/>
          <p:cNvSpPr>
            <a:spLocks noGrp="1"/>
          </p:cNvSpPr>
          <p:nvPr>
            <p:ph type="sldNum" sz="quarter" idx="11"/>
          </p:nvPr>
        </p:nvSpPr>
        <p:spPr/>
        <p:txBody>
          <a:bodyPr rtlCol="0"/>
          <a:lstStyle/>
          <a:p>
            <a:fld id="{1B520762-67B7-4B5C-B9CA-7090B8A4C5CA}"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70E69E5-28ED-4B32-BF84-9B7296234E43}" type="datetimeFigureOut">
              <a:rPr lang="en-US" smtClean="0"/>
              <a:t>3/18/2011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520762-67B7-4B5C-B9CA-7090B8A4C5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438400"/>
            <a:ext cx="6172200" cy="1894362"/>
          </a:xfrm>
        </p:spPr>
        <p:txBody>
          <a:bodyPr>
            <a:normAutofit fontScale="90000"/>
          </a:bodyPr>
          <a:lstStyle/>
          <a:p>
            <a:r>
              <a:rPr lang="en-US" dirty="0" smtClean="0"/>
              <a:t>Myth: Going “Green” Will Reduce Imports of Strategic Commodities and Create “Green” Jobs</a:t>
            </a:r>
            <a:endParaRPr lang="en-US" dirty="0"/>
          </a:p>
        </p:txBody>
      </p:sp>
      <p:sp>
        <p:nvSpPr>
          <p:cNvPr id="3" name="Subtitle 2"/>
          <p:cNvSpPr>
            <a:spLocks noGrp="1"/>
          </p:cNvSpPr>
          <p:nvPr>
            <p:ph type="subTitle" idx="1"/>
          </p:nvPr>
        </p:nvSpPr>
        <p:spPr>
          <a:xfrm>
            <a:off x="2667000" y="5029200"/>
            <a:ext cx="5410200" cy="990600"/>
          </a:xfrm>
        </p:spPr>
        <p:txBody>
          <a:bodyPr/>
          <a:lstStyle/>
          <a:p>
            <a:r>
              <a:rPr lang="en-US" dirty="0" smtClean="0"/>
              <a:t>Presented By: Nicole </a:t>
            </a:r>
            <a:r>
              <a:rPr lang="en-US" dirty="0" err="1" smtClean="0"/>
              <a:t>Rames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655638"/>
          </a:xfrm>
        </p:spPr>
        <p:txBody>
          <a:bodyPr/>
          <a:lstStyle/>
          <a:p>
            <a:r>
              <a:rPr lang="en-US" dirty="0" smtClean="0"/>
              <a:t>References</a:t>
            </a:r>
            <a:endParaRPr lang="en-US" dirty="0"/>
          </a:p>
        </p:txBody>
      </p:sp>
      <p:sp>
        <p:nvSpPr>
          <p:cNvPr id="3" name="Content Placeholder 2"/>
          <p:cNvSpPr>
            <a:spLocks noGrp="1"/>
          </p:cNvSpPr>
          <p:nvPr>
            <p:ph sz="quarter" idx="1"/>
          </p:nvPr>
        </p:nvSpPr>
        <p:spPr>
          <a:xfrm>
            <a:off x="457200" y="1447800"/>
            <a:ext cx="7467600" cy="4873752"/>
          </a:xfrm>
        </p:spPr>
        <p:txBody>
          <a:bodyPr>
            <a:normAutofit/>
          </a:bodyPr>
          <a:lstStyle/>
          <a:p>
            <a:r>
              <a:rPr lang="en-US" sz="2400" dirty="0" smtClean="0"/>
              <a:t>“Power Hungry” by Robert Bryce</a:t>
            </a:r>
          </a:p>
          <a:p>
            <a:pPr>
              <a:buNone/>
            </a:pPr>
            <a:endParaRPr lang="en-US" sz="2400" dirty="0" smtClean="0"/>
          </a:p>
          <a:p>
            <a:r>
              <a:rPr lang="en-US" sz="2400" dirty="0" smtClean="0"/>
              <a:t>http://www.itechnews.net/2009/02/01/2010-toyota-prius-hybrid-car/</a:t>
            </a:r>
          </a:p>
          <a:p>
            <a:pPr>
              <a:buNone/>
            </a:pPr>
            <a:endParaRPr lang="en-US" sz="2400" dirty="0" smtClean="0"/>
          </a:p>
          <a:p>
            <a:r>
              <a:rPr lang="en-US" sz="2400" dirty="0" smtClean="0"/>
              <a:t>http://www.earthyreport.com/site/wind-and-solar-prices-keep-falling/</a:t>
            </a:r>
          </a:p>
          <a:p>
            <a:pPr>
              <a:buNone/>
            </a:pPr>
            <a:endParaRPr lang="en-US" sz="2400" dirty="0" smtClean="0"/>
          </a:p>
          <a:p>
            <a:r>
              <a:rPr lang="en-US" sz="2400" dirty="0" smtClean="0"/>
              <a:t>http://www.solarenergyfact.org/</a:t>
            </a:r>
          </a:p>
          <a:p>
            <a:pPr>
              <a:buNone/>
            </a:pPr>
            <a:endParaRPr lang="en-US" sz="2400" dirty="0"/>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731838"/>
          </a:xfrm>
        </p:spPr>
        <p:txBody>
          <a:bodyPr/>
          <a:lstStyle/>
          <a:p>
            <a:r>
              <a:rPr lang="en-US" dirty="0" smtClean="0"/>
              <a:t>Importance of Lanthanides</a:t>
            </a:r>
            <a:endParaRPr lang="en-US" dirty="0"/>
          </a:p>
        </p:txBody>
      </p:sp>
      <p:sp>
        <p:nvSpPr>
          <p:cNvPr id="3" name="Content Placeholder 2"/>
          <p:cNvSpPr>
            <a:spLocks noGrp="1"/>
          </p:cNvSpPr>
          <p:nvPr>
            <p:ph sz="quarter" idx="1"/>
          </p:nvPr>
        </p:nvSpPr>
        <p:spPr>
          <a:xfrm>
            <a:off x="457200" y="1371600"/>
            <a:ext cx="7467600" cy="4873752"/>
          </a:xfrm>
        </p:spPr>
        <p:txBody>
          <a:bodyPr>
            <a:noAutofit/>
          </a:bodyPr>
          <a:lstStyle/>
          <a:p>
            <a:r>
              <a:rPr lang="en-US" sz="2000" dirty="0" smtClean="0"/>
              <a:t>“Elements found in the lanthanides’ row of the periodic table are essential commodities in nearly all of the technologies that are seen as solutions to our energy challenges, from wind turbines and hybrid cars to solar panels, computers, and batteries”</a:t>
            </a:r>
          </a:p>
          <a:p>
            <a:pPr>
              <a:buNone/>
            </a:pPr>
            <a:endParaRPr lang="en-US" sz="2000" dirty="0" smtClean="0"/>
          </a:p>
          <a:p>
            <a:r>
              <a:rPr lang="en-US" sz="2000" dirty="0" smtClean="0"/>
              <a:t>Lanthanides (rare earths) have special features at the quantum mechanics level</a:t>
            </a:r>
          </a:p>
          <a:p>
            <a:pPr>
              <a:buNone/>
            </a:pPr>
            <a:endParaRPr lang="en-US" sz="2000" dirty="0" smtClean="0"/>
          </a:p>
          <a:p>
            <a:r>
              <a:rPr lang="en-US" sz="2000" dirty="0" smtClean="0"/>
              <a:t>The configuration of their electrons allows them to have unique magnetic interactions with other elements</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808038"/>
          </a:xfrm>
        </p:spPr>
        <p:txBody>
          <a:bodyPr/>
          <a:lstStyle/>
          <a:p>
            <a:r>
              <a:rPr lang="en-US" dirty="0" smtClean="0"/>
              <a:t>Myth vs. Reality</a:t>
            </a:r>
            <a:endParaRPr lang="en-US" dirty="0"/>
          </a:p>
        </p:txBody>
      </p:sp>
      <p:sp>
        <p:nvSpPr>
          <p:cNvPr id="3" name="Content Placeholder 2"/>
          <p:cNvSpPr>
            <a:spLocks noGrp="1"/>
          </p:cNvSpPr>
          <p:nvPr>
            <p:ph sz="quarter" idx="1"/>
          </p:nvPr>
        </p:nvSpPr>
        <p:spPr>
          <a:xfrm>
            <a:off x="457200" y="1371600"/>
            <a:ext cx="7467600" cy="4873752"/>
          </a:xfrm>
        </p:spPr>
        <p:txBody>
          <a:bodyPr>
            <a:normAutofit fontScale="92500"/>
          </a:bodyPr>
          <a:lstStyle/>
          <a:p>
            <a:r>
              <a:rPr lang="en-US" sz="2400" dirty="0" smtClean="0"/>
              <a:t>Myth: if only we would use more hybrid cars, wind turbines, solar panels, and others, we would be free of messy international entanglements and the need to import oil and other strategic commodities</a:t>
            </a:r>
          </a:p>
          <a:p>
            <a:pPr>
              <a:buNone/>
            </a:pPr>
            <a:endParaRPr lang="en-US" sz="2400" dirty="0" smtClean="0"/>
          </a:p>
          <a:p>
            <a:r>
              <a:rPr lang="en-US" sz="2400" dirty="0" smtClean="0"/>
              <a:t>Reality: China has a de facto monopoly on the global trade in the lanthanides, and about 90% of the worlds lithium comes from just three countries (Argentina, Chile, and China)</a:t>
            </a:r>
          </a:p>
          <a:p>
            <a:pPr>
              <a:buNone/>
            </a:pPr>
            <a:endParaRPr lang="en-US" sz="2400" dirty="0" smtClean="0"/>
          </a:p>
          <a:p>
            <a:r>
              <a:rPr lang="en-US" sz="2400" dirty="0" smtClean="0"/>
              <a:t>In its headlong rush to go “green,” the US may simply be trading reliance on one type of import (oil) for reliance on another (rare earth and lithium)</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endParaRPr lang="en-US" dirty="0"/>
          </a:p>
        </p:txBody>
      </p:sp>
      <p:sp>
        <p:nvSpPr>
          <p:cNvPr id="3" name="Content Placeholder 2"/>
          <p:cNvSpPr>
            <a:spLocks noGrp="1"/>
          </p:cNvSpPr>
          <p:nvPr>
            <p:ph sz="quarter" idx="1"/>
          </p:nvPr>
        </p:nvSpPr>
        <p:spPr>
          <a:xfrm>
            <a:off x="381000" y="1371600"/>
            <a:ext cx="8229600" cy="4906963"/>
          </a:xfrm>
        </p:spPr>
        <p:txBody>
          <a:bodyPr>
            <a:normAutofit fontScale="92500" lnSpcReduction="20000"/>
          </a:bodyPr>
          <a:lstStyle/>
          <a:p>
            <a:r>
              <a:rPr lang="en-US" sz="2800" dirty="0" smtClean="0"/>
              <a:t>China controls between 95-100% of the global market in lanthanides</a:t>
            </a:r>
          </a:p>
          <a:p>
            <a:pPr>
              <a:buNone/>
            </a:pPr>
            <a:endParaRPr lang="en-US" sz="2800" dirty="0" smtClean="0"/>
          </a:p>
          <a:p>
            <a:r>
              <a:rPr lang="en-US" sz="2800" dirty="0" smtClean="0"/>
              <a:t>“All green technology depends on rare-earth metals and all global trade in rare earth depends on China.” – Japan’s Ministry of Economy, Trade and Industry</a:t>
            </a:r>
          </a:p>
          <a:p>
            <a:pPr>
              <a:buNone/>
            </a:pPr>
            <a:endParaRPr lang="en-US" sz="2800" dirty="0" smtClean="0"/>
          </a:p>
          <a:p>
            <a:r>
              <a:rPr lang="en-US" sz="2800" dirty="0" smtClean="0"/>
              <a:t>Of the lanthanides, neodymium has particular significance</a:t>
            </a:r>
          </a:p>
          <a:p>
            <a:pPr lvl="1"/>
            <a:r>
              <a:rPr lang="en-US" sz="2400" dirty="0" smtClean="0"/>
              <a:t>Neodymium-iron-boron magnets</a:t>
            </a:r>
          </a:p>
          <a:p>
            <a:pPr lvl="2"/>
            <a:r>
              <a:rPr lang="en-US" sz="1800" dirty="0" smtClean="0"/>
              <a:t>Powerful</a:t>
            </a:r>
          </a:p>
          <a:p>
            <a:pPr lvl="2"/>
            <a:r>
              <a:rPr lang="en-US" sz="1800" dirty="0" smtClean="0"/>
              <a:t>Lightweight</a:t>
            </a:r>
          </a:p>
          <a:p>
            <a:pPr lvl="2"/>
            <a:r>
              <a:rPr lang="en-US" sz="1800" dirty="0" smtClean="0"/>
              <a:t>Relatively cheap (compared to magnets they replaced)</a:t>
            </a: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731838"/>
          </a:xfrm>
        </p:spPr>
        <p:txBody>
          <a:bodyPr/>
          <a:lstStyle/>
          <a:p>
            <a:r>
              <a:rPr lang="en-US" dirty="0" smtClean="0"/>
              <a:t>Neodymium and Hybrid Cars</a:t>
            </a:r>
            <a:endParaRPr lang="en-US" dirty="0"/>
          </a:p>
        </p:txBody>
      </p:sp>
      <p:sp>
        <p:nvSpPr>
          <p:cNvPr id="3" name="Content Placeholder 2"/>
          <p:cNvSpPr>
            <a:spLocks noGrp="1"/>
          </p:cNvSpPr>
          <p:nvPr>
            <p:ph sz="quarter" idx="1"/>
          </p:nvPr>
        </p:nvSpPr>
        <p:spPr>
          <a:xfrm>
            <a:off x="457200" y="1371600"/>
            <a:ext cx="7467600" cy="4873752"/>
          </a:xfrm>
        </p:spPr>
        <p:txBody>
          <a:bodyPr>
            <a:normAutofit/>
          </a:bodyPr>
          <a:lstStyle/>
          <a:p>
            <a:r>
              <a:rPr lang="en-US" sz="2400" dirty="0" smtClean="0"/>
              <a:t>Toyota </a:t>
            </a:r>
            <a:r>
              <a:rPr lang="en-US" sz="2400" dirty="0" err="1" smtClean="0"/>
              <a:t>Prius</a:t>
            </a:r>
            <a:r>
              <a:rPr lang="en-US" sz="2400" dirty="0" smtClean="0"/>
              <a:t>:</a:t>
            </a:r>
          </a:p>
          <a:p>
            <a:pPr lvl="1"/>
            <a:r>
              <a:rPr lang="en-US" sz="2000" dirty="0" smtClean="0"/>
              <a:t>“One of the most rare-earth-intensive consumer products ever made”</a:t>
            </a:r>
          </a:p>
          <a:p>
            <a:pPr lvl="1"/>
            <a:r>
              <a:rPr lang="en-US" sz="2000" dirty="0" smtClean="0"/>
              <a:t>Uses neodymium-iron-boron magnets in its motor-generator and batteries</a:t>
            </a:r>
          </a:p>
          <a:p>
            <a:pPr lvl="1"/>
            <a:r>
              <a:rPr lang="en-US" sz="2000" dirty="0" smtClean="0"/>
              <a:t>Contains about 2.2 pounds of neodymium</a:t>
            </a:r>
          </a:p>
          <a:p>
            <a:pPr lvl="1"/>
            <a:r>
              <a:rPr lang="en-US" sz="2000" dirty="0" smtClean="0"/>
              <a:t>Contains about 22 pounds of lithium</a:t>
            </a:r>
          </a:p>
          <a:p>
            <a:pPr lvl="1">
              <a:buNone/>
            </a:pPr>
            <a:endParaRPr lang="en-US" sz="2000" dirty="0" smtClean="0"/>
          </a:p>
          <a:p>
            <a:r>
              <a:rPr lang="en-US" sz="2400" dirty="0" smtClean="0"/>
              <a:t>Honda Insight</a:t>
            </a:r>
          </a:p>
          <a:p>
            <a:pPr>
              <a:buNone/>
            </a:pPr>
            <a:endParaRPr lang="en-US" sz="2400" dirty="0" smtClean="0"/>
          </a:p>
          <a:p>
            <a:r>
              <a:rPr lang="en-US" sz="2400" dirty="0" smtClean="0"/>
              <a:t>Ford Fusion</a:t>
            </a:r>
            <a:endParaRPr lang="en-US" sz="2400" dirty="0"/>
          </a:p>
        </p:txBody>
      </p:sp>
      <p:pic>
        <p:nvPicPr>
          <p:cNvPr id="1027" name="Picture 3"/>
          <p:cNvPicPr>
            <a:picLocks noChangeAspect="1" noChangeArrowheads="1"/>
          </p:cNvPicPr>
          <p:nvPr/>
        </p:nvPicPr>
        <p:blipFill>
          <a:blip r:embed="rId2" cstate="print"/>
          <a:srcRect/>
          <a:stretch>
            <a:fillRect/>
          </a:stretch>
        </p:blipFill>
        <p:spPr bwMode="auto">
          <a:xfrm>
            <a:off x="4038600" y="3962400"/>
            <a:ext cx="3749630" cy="247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731838"/>
          </a:xfrm>
        </p:spPr>
        <p:txBody>
          <a:bodyPr/>
          <a:lstStyle/>
          <a:p>
            <a:r>
              <a:rPr lang="en-US" dirty="0" smtClean="0"/>
              <a:t>Wind Power Sector</a:t>
            </a:r>
            <a:endParaRPr lang="en-US" dirty="0"/>
          </a:p>
        </p:txBody>
      </p:sp>
      <p:sp>
        <p:nvSpPr>
          <p:cNvPr id="3" name="Content Placeholder 2"/>
          <p:cNvSpPr>
            <a:spLocks noGrp="1"/>
          </p:cNvSpPr>
          <p:nvPr>
            <p:ph sz="quarter" idx="1"/>
          </p:nvPr>
        </p:nvSpPr>
        <p:spPr>
          <a:xfrm>
            <a:off x="304800" y="1371600"/>
            <a:ext cx="4724400" cy="4525963"/>
          </a:xfrm>
        </p:spPr>
        <p:txBody>
          <a:bodyPr>
            <a:normAutofit/>
          </a:bodyPr>
          <a:lstStyle/>
          <a:p>
            <a:r>
              <a:rPr lang="en-US" sz="2400" dirty="0" smtClean="0"/>
              <a:t>American wind sector is almost wholly dependent on neodymium-iron-boron magnets, which are used inside wind turbines</a:t>
            </a:r>
          </a:p>
          <a:p>
            <a:pPr>
              <a:buNone/>
            </a:pPr>
            <a:endParaRPr lang="en-US" sz="2400" dirty="0" smtClean="0"/>
          </a:p>
          <a:p>
            <a:r>
              <a:rPr lang="en-US" sz="2400" dirty="0" smtClean="0"/>
              <a:t>GE reportedly buys all of these magnets used in its wind turbines from China</a:t>
            </a:r>
          </a:p>
          <a:p>
            <a:pPr>
              <a:buNone/>
            </a:pPr>
            <a:endParaRPr lang="en-US" sz="2400" dirty="0" smtClean="0"/>
          </a:p>
        </p:txBody>
      </p:sp>
      <p:pic>
        <p:nvPicPr>
          <p:cNvPr id="2050" name="Picture 2"/>
          <p:cNvPicPr>
            <a:picLocks noChangeAspect="1" noChangeArrowheads="1"/>
          </p:cNvPicPr>
          <p:nvPr/>
        </p:nvPicPr>
        <p:blipFill>
          <a:blip r:embed="rId2" cstate="print"/>
          <a:srcRect/>
          <a:stretch>
            <a:fillRect/>
          </a:stretch>
        </p:blipFill>
        <p:spPr bwMode="auto">
          <a:xfrm>
            <a:off x="4876800" y="2209800"/>
            <a:ext cx="36576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655638"/>
          </a:xfrm>
        </p:spPr>
        <p:txBody>
          <a:bodyPr/>
          <a:lstStyle/>
          <a:p>
            <a:r>
              <a:rPr lang="en-US" dirty="0" smtClean="0"/>
              <a:t>Solar Power Sector</a:t>
            </a:r>
            <a:endParaRPr lang="en-US" dirty="0"/>
          </a:p>
        </p:txBody>
      </p:sp>
      <p:sp>
        <p:nvSpPr>
          <p:cNvPr id="3" name="Content Placeholder 2"/>
          <p:cNvSpPr>
            <a:spLocks noGrp="1"/>
          </p:cNvSpPr>
          <p:nvPr>
            <p:ph sz="quarter" idx="1"/>
          </p:nvPr>
        </p:nvSpPr>
        <p:spPr>
          <a:xfrm>
            <a:off x="457200" y="1447800"/>
            <a:ext cx="5410200" cy="5029200"/>
          </a:xfrm>
        </p:spPr>
        <p:txBody>
          <a:bodyPr>
            <a:normAutofit fontScale="92500" lnSpcReduction="10000"/>
          </a:bodyPr>
          <a:lstStyle/>
          <a:p>
            <a:r>
              <a:rPr lang="en-US" sz="2000" dirty="0" smtClean="0"/>
              <a:t>Non-lanthanide rare elements are essential</a:t>
            </a:r>
          </a:p>
          <a:p>
            <a:pPr>
              <a:buNone/>
            </a:pPr>
            <a:endParaRPr lang="en-US" sz="2000" dirty="0" smtClean="0"/>
          </a:p>
          <a:p>
            <a:r>
              <a:rPr lang="en-US" sz="2000" dirty="0" smtClean="0"/>
              <a:t>Arizona-based First Solar – one of the biggest producers of photovoltaic cells in the US relies on tellurium (cadmium telluride)</a:t>
            </a:r>
          </a:p>
          <a:p>
            <a:pPr>
              <a:buNone/>
            </a:pPr>
            <a:endParaRPr lang="en-US" sz="2000" dirty="0" smtClean="0"/>
          </a:p>
          <a:p>
            <a:r>
              <a:rPr lang="en-US" sz="2000" dirty="0" smtClean="0"/>
              <a:t>Tellurium is produced as a by product of the copper refining process</a:t>
            </a:r>
          </a:p>
          <a:p>
            <a:pPr>
              <a:buNone/>
            </a:pPr>
            <a:endParaRPr lang="en-US" sz="2000" dirty="0" smtClean="0"/>
          </a:p>
          <a:p>
            <a:r>
              <a:rPr lang="en-US" sz="2000" dirty="0" smtClean="0"/>
              <a:t>According to experts on rare metals, the Chinese have the world’s only tellurium mine</a:t>
            </a:r>
          </a:p>
          <a:p>
            <a:pPr>
              <a:buNone/>
            </a:pPr>
            <a:endParaRPr lang="en-US" sz="2000" dirty="0" smtClean="0"/>
          </a:p>
          <a:p>
            <a:r>
              <a:rPr lang="en-US" sz="2000" dirty="0" smtClean="0"/>
              <a:t>Several Chinese solar-panel factories have boosted their production, dropping the price in the US by 40% between 2008 and 2009</a:t>
            </a:r>
            <a:endParaRPr lang="en-US" sz="2000" dirty="0"/>
          </a:p>
        </p:txBody>
      </p:sp>
      <p:pic>
        <p:nvPicPr>
          <p:cNvPr id="3074" name="Picture 2"/>
          <p:cNvPicPr>
            <a:picLocks noChangeAspect="1" noChangeArrowheads="1"/>
          </p:cNvPicPr>
          <p:nvPr/>
        </p:nvPicPr>
        <p:blipFill>
          <a:blip r:embed="rId2" cstate="print"/>
          <a:srcRect/>
          <a:stretch>
            <a:fillRect/>
          </a:stretch>
        </p:blipFill>
        <p:spPr bwMode="auto">
          <a:xfrm>
            <a:off x="5791200" y="2438400"/>
            <a:ext cx="2957258"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endParaRPr lang="en-US" dirty="0"/>
          </a:p>
        </p:txBody>
      </p:sp>
      <p:sp>
        <p:nvSpPr>
          <p:cNvPr id="3" name="Content Placeholder 2"/>
          <p:cNvSpPr>
            <a:spLocks noGrp="1"/>
          </p:cNvSpPr>
          <p:nvPr>
            <p:ph sz="quarter" idx="1"/>
          </p:nvPr>
        </p:nvSpPr>
        <p:spPr>
          <a:xfrm>
            <a:off x="381000" y="1295400"/>
            <a:ext cx="8305800" cy="4830763"/>
          </a:xfrm>
        </p:spPr>
        <p:txBody>
          <a:bodyPr>
            <a:normAutofit fontScale="92500" lnSpcReduction="20000"/>
          </a:bodyPr>
          <a:lstStyle/>
          <a:p>
            <a:r>
              <a:rPr lang="en-US" sz="2600" dirty="0" smtClean="0"/>
              <a:t>China’s near-monopoly control of the green elements likely means that most of the new manufacturing jobs related to “green” energy products will be created in China, not the US</a:t>
            </a:r>
          </a:p>
          <a:p>
            <a:pPr>
              <a:buNone/>
            </a:pPr>
            <a:endParaRPr lang="en-US" sz="2600" dirty="0" smtClean="0"/>
          </a:p>
          <a:p>
            <a:r>
              <a:rPr lang="en-US" sz="2600" dirty="0" smtClean="0"/>
              <a:t>Chinese companies are “willing to lose money on their solar panels in order to gain market share”</a:t>
            </a:r>
          </a:p>
          <a:p>
            <a:pPr>
              <a:buNone/>
            </a:pPr>
            <a:endParaRPr lang="en-US" sz="2600" dirty="0" smtClean="0"/>
          </a:p>
          <a:p>
            <a:r>
              <a:rPr lang="en-US" sz="2600" dirty="0" smtClean="0"/>
              <a:t>Examples:</a:t>
            </a:r>
          </a:p>
          <a:p>
            <a:pPr lvl="1"/>
            <a:r>
              <a:rPr lang="en-US" sz="2400" dirty="0" smtClean="0"/>
              <a:t>Austin Energy</a:t>
            </a:r>
          </a:p>
          <a:p>
            <a:pPr lvl="2"/>
            <a:r>
              <a:rPr lang="en-US" sz="1800" dirty="0" smtClean="0"/>
              <a:t>Build a solar farm that will use 220,000 solar panels – all made in China</a:t>
            </a:r>
          </a:p>
          <a:p>
            <a:pPr lvl="1"/>
            <a:r>
              <a:rPr lang="en-US" sz="2400" dirty="0" smtClean="0"/>
              <a:t>Wind project in West Texas</a:t>
            </a:r>
          </a:p>
          <a:p>
            <a:pPr lvl="2"/>
            <a:r>
              <a:rPr lang="en-US" sz="1800" dirty="0" smtClean="0"/>
              <a:t>Install 240 wind turbines on a 36,000 acre site – all built in China</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808038"/>
          </a:xfrm>
        </p:spPr>
        <p:txBody>
          <a:bodyPr/>
          <a:lstStyle/>
          <a:p>
            <a:r>
              <a:rPr lang="en-US" dirty="0" smtClean="0"/>
              <a:t>Summary</a:t>
            </a:r>
            <a:endParaRPr lang="en-US" dirty="0"/>
          </a:p>
        </p:txBody>
      </p:sp>
      <p:sp>
        <p:nvSpPr>
          <p:cNvPr id="3" name="Content Placeholder 2"/>
          <p:cNvSpPr>
            <a:spLocks noGrp="1"/>
          </p:cNvSpPr>
          <p:nvPr>
            <p:ph sz="quarter" idx="1"/>
          </p:nvPr>
        </p:nvSpPr>
        <p:spPr>
          <a:xfrm>
            <a:off x="457200" y="1447800"/>
            <a:ext cx="7467600" cy="4873752"/>
          </a:xfrm>
        </p:spPr>
        <p:txBody>
          <a:bodyPr>
            <a:noAutofit/>
          </a:bodyPr>
          <a:lstStyle/>
          <a:p>
            <a:r>
              <a:rPr lang="en-US" sz="2400" dirty="0" smtClean="0"/>
              <a:t>The vision of switching to high-tech, hybrid-electric, no-carbon energy depends heavily on lanthanides and lithium, which means mining</a:t>
            </a:r>
          </a:p>
          <a:p>
            <a:pPr>
              <a:buNone/>
            </a:pPr>
            <a:endParaRPr lang="en-US" sz="2400" dirty="0" smtClean="0"/>
          </a:p>
          <a:p>
            <a:r>
              <a:rPr lang="en-US" sz="2400" dirty="0" smtClean="0"/>
              <a:t>China controls nearly all of the world’s existing mines that produce lanthanides</a:t>
            </a:r>
          </a:p>
          <a:p>
            <a:pPr>
              <a:buNone/>
            </a:pPr>
            <a:endParaRPr lang="en-US" sz="2400" dirty="0" smtClean="0"/>
          </a:p>
          <a:p>
            <a:r>
              <a:rPr lang="en-US" sz="2400" dirty="0" smtClean="0"/>
              <a:t>Reality is that the US (like every other country) will continue to depend on the global marketplace to obtain the commodities it needs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106</TotalTime>
  <Words>596</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Myth: Going “Green” Will Reduce Imports of Strategic Commodities and Create “Green” Jobs</vt:lpstr>
      <vt:lpstr>Importance of Lanthanides</vt:lpstr>
      <vt:lpstr>Myth vs. Reality</vt:lpstr>
      <vt:lpstr>PowerPoint Presentation</vt:lpstr>
      <vt:lpstr>Neodymium and Hybrid Cars</vt:lpstr>
      <vt:lpstr>Wind Power Sector</vt:lpstr>
      <vt:lpstr>Solar Power Sector</vt:lpstr>
      <vt:lpstr>PowerPoint Presentation</vt:lpstr>
      <vt:lpstr>Summary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 Going “Green” Will Reduce Imports of Strategic Commodities and Create “Green” Jobs</dc:title>
  <dc:creator>Nikki</dc:creator>
  <cp:lastModifiedBy>Tramp, Nicole L</cp:lastModifiedBy>
  <cp:revision>10</cp:revision>
  <dcterms:created xsi:type="dcterms:W3CDTF">2011-03-17T21:36:56Z</dcterms:created>
  <dcterms:modified xsi:type="dcterms:W3CDTF">2011-03-18T20:02:28Z</dcterms:modified>
</cp:coreProperties>
</file>