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57" r:id="rId6"/>
    <p:sldId id="263" r:id="rId7"/>
    <p:sldId id="265" r:id="rId8"/>
    <p:sldId id="264"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5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755114\Documents\2011%20Spring\MET%20321\Power%20Hungry%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43"/>
  <c:chart>
    <c:title>
      <c:tx>
        <c:rich>
          <a:bodyPr/>
          <a:lstStyle/>
          <a:p>
            <a:pPr>
              <a:defRPr/>
            </a:pPr>
            <a:r>
              <a:rPr lang="en-US"/>
              <a:t>Percentage Change in Global Primary Energy Consumption, 1973 to 2008</a:t>
            </a:r>
          </a:p>
        </c:rich>
      </c:tx>
      <c:layout>
        <c:manualLayout>
          <c:xMode val="edge"/>
          <c:yMode val="edge"/>
          <c:x val="7.6128499562554686E-2"/>
          <c:y val="1.8601190476190479E-2"/>
        </c:manualLayout>
      </c:layout>
    </c:title>
    <c:plotArea>
      <c:layout/>
      <c:barChart>
        <c:barDir val="bar"/>
        <c:grouping val="clustered"/>
        <c:ser>
          <c:idx val="4"/>
          <c:order val="0"/>
          <c:tx>
            <c:v>Nuclear</c:v>
          </c:tx>
          <c:val>
            <c:numLit>
              <c:formatCode>General</c:formatCode>
              <c:ptCount val="1"/>
              <c:pt idx="0">
                <c:v>1253</c:v>
              </c:pt>
            </c:numLit>
          </c:val>
        </c:ser>
        <c:ser>
          <c:idx val="3"/>
          <c:order val="1"/>
          <c:tx>
            <c:v>Natural Gas</c:v>
          </c:tx>
          <c:val>
            <c:numRef>
              <c:f>Sheet1!$A$5</c:f>
              <c:numCache>
                <c:formatCode>General</c:formatCode>
                <c:ptCount val="1"/>
                <c:pt idx="0">
                  <c:v>159</c:v>
                </c:pt>
              </c:numCache>
            </c:numRef>
          </c:val>
        </c:ser>
        <c:ser>
          <c:idx val="2"/>
          <c:order val="2"/>
          <c:tx>
            <c:v>Hydro</c:v>
          </c:tx>
          <c:val>
            <c:numRef>
              <c:f>Sheet1!$A$4</c:f>
              <c:numCache>
                <c:formatCode>General</c:formatCode>
                <c:ptCount val="1"/>
                <c:pt idx="0">
                  <c:v>140</c:v>
                </c:pt>
              </c:numCache>
            </c:numRef>
          </c:val>
        </c:ser>
        <c:ser>
          <c:idx val="0"/>
          <c:order val="3"/>
          <c:tx>
            <c:v>Coal</c:v>
          </c:tx>
          <c:val>
            <c:numRef>
              <c:f>Sheet1!$A$3</c:f>
              <c:numCache>
                <c:formatCode>General</c:formatCode>
                <c:ptCount val="1"/>
                <c:pt idx="0">
                  <c:v>109</c:v>
                </c:pt>
              </c:numCache>
            </c:numRef>
          </c:val>
        </c:ser>
        <c:ser>
          <c:idx val="1"/>
          <c:order val="4"/>
          <c:tx>
            <c:v>Oil</c:v>
          </c:tx>
          <c:val>
            <c:numRef>
              <c:f>Sheet1!$A$2</c:f>
              <c:numCache>
                <c:formatCode>General</c:formatCode>
                <c:ptCount val="1"/>
                <c:pt idx="0">
                  <c:v>42.6</c:v>
                </c:pt>
              </c:numCache>
            </c:numRef>
          </c:val>
        </c:ser>
        <c:dLbls/>
        <c:axId val="89823488"/>
        <c:axId val="89862144"/>
      </c:barChart>
      <c:catAx>
        <c:axId val="89823488"/>
        <c:scaling>
          <c:orientation val="minMax"/>
        </c:scaling>
        <c:delete val="1"/>
        <c:axPos val="l"/>
        <c:majorTickMark val="none"/>
        <c:tickLblPos val="none"/>
        <c:crossAx val="89862144"/>
        <c:crosses val="autoZero"/>
        <c:auto val="1"/>
        <c:lblAlgn val="ctr"/>
        <c:lblOffset val="100"/>
      </c:catAx>
      <c:valAx>
        <c:axId val="89862144"/>
        <c:scaling>
          <c:orientation val="minMax"/>
        </c:scaling>
        <c:axPos val="b"/>
        <c:majorGridlines/>
        <c:title>
          <c:tx>
            <c:rich>
              <a:bodyPr/>
              <a:lstStyle/>
              <a:p>
                <a:pPr>
                  <a:defRPr/>
                </a:pPr>
                <a:r>
                  <a:rPr lang="en-US"/>
                  <a:t>% Change</a:t>
                </a:r>
              </a:p>
            </c:rich>
          </c:tx>
          <c:layout/>
        </c:title>
        <c:numFmt formatCode="General" sourceLinked="1"/>
        <c:tickLblPos val="nextTo"/>
        <c:crossAx val="89823488"/>
        <c:crosses val="autoZero"/>
        <c:crossBetween val="between"/>
        <c:majorUnit val="100"/>
      </c:valAx>
    </c:plotArea>
    <c:legend>
      <c:legendPos val="r"/>
      <c:layout/>
    </c:legend>
    <c:plotVisOnly val="1"/>
    <c:dispBlanksAs val="gap"/>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9AC665C-76A2-4EE2-B721-C12BDE14CD25}" type="datetimeFigureOut">
              <a:rPr lang="en-US" smtClean="0"/>
              <a:pPr/>
              <a:t>3/20/2012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AAE17D6-23B5-416A-9230-EA7D615F8B1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C665C-76A2-4EE2-B721-C12BDE14CD2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C665C-76A2-4EE2-B721-C12BDE14CD2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C665C-76A2-4EE2-B721-C12BDE14CD2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C665C-76A2-4EE2-B721-C12BDE14CD2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9AC665C-76A2-4EE2-B721-C12BDE14CD2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E17D6-23B5-416A-9230-EA7D615F8B1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AC665C-76A2-4EE2-B721-C12BDE14CD25}" type="datetimeFigureOut">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AC665C-76A2-4EE2-B721-C12BDE14CD25}"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C665C-76A2-4EE2-B721-C12BDE14CD25}"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AC665C-76A2-4EE2-B721-C12BDE14CD25}" type="datetimeFigureOut">
              <a:rPr lang="en-US" smtClean="0"/>
              <a:pPr/>
              <a:t>3/20/2012</a:t>
            </a:fld>
            <a:endParaRPr lang="en-US"/>
          </a:p>
        </p:txBody>
      </p:sp>
      <p:sp>
        <p:nvSpPr>
          <p:cNvPr id="7" name="Slide Number Placeholder 6"/>
          <p:cNvSpPr>
            <a:spLocks noGrp="1"/>
          </p:cNvSpPr>
          <p:nvPr>
            <p:ph type="sldNum" sz="quarter" idx="12"/>
          </p:nvPr>
        </p:nvSpPr>
        <p:spPr/>
        <p:txBody>
          <a:bodyPr/>
          <a:lstStyle/>
          <a:p>
            <a:fld id="{6AAE17D6-23B5-416A-9230-EA7D615F8B1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C665C-76A2-4EE2-B721-C12BDE14CD25}" type="datetimeFigureOut">
              <a:rPr lang="en-US" smtClean="0"/>
              <a:pPr/>
              <a:t>3/20/2012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AAE17D6-23B5-416A-9230-EA7D615F8B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9AC665C-76A2-4EE2-B721-C12BDE14CD25}" type="datetimeFigureOut">
              <a:rPr lang="en-US" smtClean="0"/>
              <a:pPr/>
              <a:t>3/20/2012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AAE17D6-23B5-416A-9230-EA7D615F8B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Chapter 21</a:t>
            </a:r>
            <a:br>
              <a:rPr lang="en-US" dirty="0" smtClean="0"/>
            </a:br>
            <a:r>
              <a:rPr lang="en-US" sz="3200" dirty="0" smtClean="0"/>
              <a:t>WHY N2N? AND WHY NOW?</a:t>
            </a:r>
            <a:endParaRPr lang="en-US" sz="3200" dirty="0"/>
          </a:p>
        </p:txBody>
      </p:sp>
      <p:sp>
        <p:nvSpPr>
          <p:cNvPr id="3" name="Subtitle 2"/>
          <p:cNvSpPr>
            <a:spLocks noGrp="1"/>
          </p:cNvSpPr>
          <p:nvPr>
            <p:ph type="subTitle" idx="1"/>
          </p:nvPr>
        </p:nvSpPr>
        <p:spPr/>
        <p:txBody>
          <a:bodyPr/>
          <a:lstStyle/>
          <a:p>
            <a:r>
              <a:rPr lang="en-US" dirty="0" smtClean="0"/>
              <a:t>Adam Well</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212558"/>
            <a:ext cx="4267200" cy="6416842"/>
          </a:xfrm>
          <a:prstGeom prst="rect">
            <a:avLst/>
          </a:prstGeom>
          <a:solidFill>
            <a:schemeClr val="accent1">
              <a:alpha val="0"/>
            </a:schemeClr>
          </a:solidFill>
          <a:ln>
            <a:noFill/>
          </a:ln>
          <a:effectLst/>
          <a:extLst/>
        </p:spPr>
      </p:pic>
    </p:spTree>
    <p:extLst>
      <p:ext uri="{BB962C8B-B14F-4D97-AF65-F5344CB8AC3E}">
        <p14:creationId xmlns:p14="http://schemas.microsoft.com/office/powerpoint/2010/main" xmlns="" val="117769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09800"/>
            <a:ext cx="7024744" cy="1143000"/>
          </a:xfrm>
        </p:spPr>
        <p:txBody>
          <a:bodyPr>
            <a:noAutofit/>
          </a:bodyPr>
          <a:lstStyle/>
          <a:p>
            <a:r>
              <a:rPr lang="en-US" sz="8000" dirty="0" smtClean="0"/>
              <a:t>Questions?</a:t>
            </a:r>
            <a:endParaRPr lang="en-US" sz="8000" dirty="0"/>
          </a:p>
        </p:txBody>
      </p:sp>
      <p:sp>
        <p:nvSpPr>
          <p:cNvPr id="3" name="TextBox 2"/>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392388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3418314555"/>
              </p:ext>
            </p:extLst>
          </p:nvPr>
        </p:nvGraphicFramePr>
        <p:xfrm>
          <a:off x="152400" y="152400"/>
          <a:ext cx="8839200" cy="6477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83535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Carbon Emissions</a:t>
            </a:r>
            <a:endParaRPr lang="en-US" dirty="0"/>
          </a:p>
        </p:txBody>
      </p:sp>
      <p:sp>
        <p:nvSpPr>
          <p:cNvPr id="3" name="Content Placeholder 2"/>
          <p:cNvSpPr>
            <a:spLocks noGrp="1"/>
          </p:cNvSpPr>
          <p:nvPr>
            <p:ph idx="1"/>
          </p:nvPr>
        </p:nvSpPr>
        <p:spPr/>
        <p:txBody>
          <a:bodyPr/>
          <a:lstStyle/>
          <a:p>
            <a:r>
              <a:rPr lang="en-US" dirty="0" smtClean="0"/>
              <a:t>Decarbonization- “Ongoing global trend toward consumption of fuels that contain less carbon”.</a:t>
            </a:r>
            <a:endParaRPr lang="en-US" dirty="0"/>
          </a:p>
          <a:p>
            <a:endParaRPr lang="en-US" dirty="0" smtClean="0"/>
          </a:p>
          <a:p>
            <a:r>
              <a:rPr lang="en-US" dirty="0" smtClean="0"/>
              <a:t>Reducing the Carbon to Hydrogen Ratio</a:t>
            </a:r>
            <a:endParaRPr lang="en-US" dirty="0"/>
          </a:p>
        </p:txBody>
      </p:sp>
      <p:sp>
        <p:nvSpPr>
          <p:cNvPr id="5" name="TextBox 4"/>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203091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Carbon to Hydrogen Ratio</a:t>
            </a:r>
            <a:endParaRPr lang="en-US" dirty="0"/>
          </a:p>
        </p:txBody>
      </p:sp>
      <p:sp>
        <p:nvSpPr>
          <p:cNvPr id="4" name="Content Placeholder 3"/>
          <p:cNvSpPr>
            <a:spLocks noGrp="1"/>
          </p:cNvSpPr>
          <p:nvPr>
            <p:ph idx="1"/>
          </p:nvPr>
        </p:nvSpPr>
        <p:spPr/>
        <p:txBody>
          <a:bodyPr/>
          <a:lstStyle/>
          <a:p>
            <a:r>
              <a:rPr lang="en-US" dirty="0" smtClean="0"/>
              <a:t>C:H = </a:t>
            </a:r>
            <a:r>
              <a:rPr lang="en-US" dirty="0"/>
              <a:t>C</a:t>
            </a:r>
            <a:r>
              <a:rPr lang="en-US" dirty="0" smtClean="0"/>
              <a:t>arbon-to-burnable Hydrogen</a:t>
            </a:r>
          </a:p>
          <a:p>
            <a:endParaRPr lang="en-US" dirty="0"/>
          </a:p>
          <a:p>
            <a:pPr lvl="1"/>
            <a:r>
              <a:rPr lang="en-US" dirty="0" smtClean="0"/>
              <a:t>Wood 10:1</a:t>
            </a:r>
          </a:p>
          <a:p>
            <a:pPr lvl="1"/>
            <a:r>
              <a:rPr lang="en-US" dirty="0" smtClean="0"/>
              <a:t>Coal 2:1</a:t>
            </a:r>
          </a:p>
          <a:p>
            <a:pPr lvl="1"/>
            <a:r>
              <a:rPr lang="en-US" dirty="0" smtClean="0"/>
              <a:t>Oil 1:2</a:t>
            </a:r>
          </a:p>
          <a:p>
            <a:pPr lvl="1"/>
            <a:r>
              <a:rPr lang="en-US" dirty="0" smtClean="0"/>
              <a:t>Natural gas (methane CH</a:t>
            </a:r>
            <a:r>
              <a:rPr lang="en-US" baseline="-25000" dirty="0" smtClean="0"/>
              <a:t>4</a:t>
            </a:r>
            <a:r>
              <a:rPr lang="en-US" dirty="0" smtClean="0"/>
              <a:t>) </a:t>
            </a:r>
            <a:r>
              <a:rPr lang="en-US" dirty="0" smtClean="0"/>
              <a:t>1:4 </a:t>
            </a:r>
            <a:endParaRPr lang="en-US" dirty="0" smtClean="0"/>
          </a:p>
          <a:p>
            <a:pPr lvl="2"/>
            <a:r>
              <a:rPr lang="en-US" sz="1800" dirty="0" smtClean="0"/>
              <a:t>“Chemical formula (CH</a:t>
            </a:r>
            <a:r>
              <a:rPr lang="en-US" sz="1800" baseline="-25000" dirty="0" smtClean="0"/>
              <a:t>4</a:t>
            </a:r>
            <a:r>
              <a:rPr lang="en-US" sz="1800" dirty="0" smtClean="0"/>
              <a:t>) suggests, has a ration of 1:4 or 1 Carbon atom for every 4 Hydrogen”</a:t>
            </a:r>
          </a:p>
        </p:txBody>
      </p:sp>
      <p:sp>
        <p:nvSpPr>
          <p:cNvPr id="5" name="TextBox 4"/>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349448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Reserves or Resources</a:t>
            </a:r>
            <a:endParaRPr lang="en-US" dirty="0"/>
          </a:p>
        </p:txBody>
      </p:sp>
      <p:sp>
        <p:nvSpPr>
          <p:cNvPr id="3" name="Content Placeholder 2"/>
          <p:cNvSpPr>
            <a:spLocks noGrp="1"/>
          </p:cNvSpPr>
          <p:nvPr>
            <p:ph idx="1"/>
          </p:nvPr>
        </p:nvSpPr>
        <p:spPr/>
        <p:txBody>
          <a:bodyPr/>
          <a:lstStyle/>
          <a:p>
            <a:r>
              <a:rPr lang="en-US" dirty="0" smtClean="0"/>
              <a:t>Reserve-“only applies to in-the-ground hydrocarbons that have been surveyed by drilling and other agreed-upon techniques”.  </a:t>
            </a:r>
          </a:p>
          <a:p>
            <a:endParaRPr lang="en-US" dirty="0"/>
          </a:p>
          <a:p>
            <a:r>
              <a:rPr lang="en-US" dirty="0" smtClean="0"/>
              <a:t>Resources- “is something that’s probably out there”.</a:t>
            </a:r>
            <a:endParaRPr lang="en-US" dirty="0"/>
          </a:p>
        </p:txBody>
      </p:sp>
      <p:sp>
        <p:nvSpPr>
          <p:cNvPr id="4" name="TextBox 3"/>
          <p:cNvSpPr txBox="1"/>
          <p:nvPr/>
        </p:nvSpPr>
        <p:spPr>
          <a:xfrm>
            <a:off x="5562600" y="87868"/>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273019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How Much Oil – How Much Natural Gas</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At current rates of extraction its estimated that Oil will last another 42 years</a:t>
            </a:r>
            <a:endParaRPr lang="en-US" dirty="0"/>
          </a:p>
          <a:p>
            <a:endParaRPr lang="en-US" dirty="0" smtClean="0"/>
          </a:p>
          <a:p>
            <a:r>
              <a:rPr lang="en-US" dirty="0" smtClean="0"/>
              <a:t>At current rates of extraction its estimated that Natural Gas will last more than 60 years</a:t>
            </a:r>
          </a:p>
          <a:p>
            <a:pPr lvl="1"/>
            <a:r>
              <a:rPr lang="en-US" sz="2400" dirty="0" smtClean="0"/>
              <a:t>This number will increase as more gas resources get moved to the reserves category</a:t>
            </a:r>
            <a:endParaRPr lang="en-US" sz="2400" dirty="0"/>
          </a:p>
        </p:txBody>
      </p:sp>
      <p:sp>
        <p:nvSpPr>
          <p:cNvPr id="4" name="TextBox 3"/>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8333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Peak Oil</a:t>
            </a:r>
            <a:endParaRPr lang="en-US" dirty="0"/>
          </a:p>
        </p:txBody>
      </p:sp>
      <p:sp>
        <p:nvSpPr>
          <p:cNvPr id="3" name="Content Placeholder 2"/>
          <p:cNvSpPr>
            <a:spLocks noGrp="1"/>
          </p:cNvSpPr>
          <p:nvPr>
            <p:ph idx="1"/>
          </p:nvPr>
        </p:nvSpPr>
        <p:spPr/>
        <p:txBody>
          <a:bodyPr/>
          <a:lstStyle/>
          <a:p>
            <a:r>
              <a:rPr lang="en-US" dirty="0" smtClean="0"/>
              <a:t>Peak oil – peak world oil production</a:t>
            </a:r>
          </a:p>
          <a:p>
            <a:endParaRPr lang="en-US" dirty="0"/>
          </a:p>
          <a:p>
            <a:pPr marL="0" indent="0">
              <a:buNone/>
            </a:pPr>
            <a:endParaRPr lang="en-US" dirty="0" smtClean="0"/>
          </a:p>
          <a:p>
            <a:r>
              <a:rPr lang="en-US" dirty="0" smtClean="0"/>
              <a:t>Reaching peak oil means “The price of oil will have to be whatever is required to cause total consumption to decline”</a:t>
            </a:r>
          </a:p>
        </p:txBody>
      </p:sp>
      <p:sp>
        <p:nvSpPr>
          <p:cNvPr id="4" name="TextBox 3"/>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2161640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“But N2N offers the most viable way to hedge our bets with regard to both peak oil and peak coal.  To be sure, both oil and coal will continue to be key sources of primary energy throughout the world for the rest of the twenty-first century, but it is also apparent that the inevitable production plateaus of those fuels will force consumers to find alternatives.  And natural gas and nuclear power are the only alternatives that can provide the scale of energy supplies needed to substitute for some of the expected declines in oil and coal production.  In other words, natural gas and nuclear power can be used as a hedge against the looming “twin peaks””.</a:t>
            </a:r>
            <a:endParaRPr lang="en-US" dirty="0"/>
          </a:p>
        </p:txBody>
      </p:sp>
      <p:sp>
        <p:nvSpPr>
          <p:cNvPr id="4" name="TextBox 3"/>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1638966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r>
              <a:rPr lang="en-US" dirty="0"/>
              <a:t>"File:Power-hungry.jpeg." </a:t>
            </a:r>
            <a:r>
              <a:rPr lang="en-US" i="1" dirty="0"/>
              <a:t>Wikipedia, the </a:t>
            </a:r>
            <a:r>
              <a:rPr lang="en-US" i="1" dirty="0" smtClean="0"/>
              <a:t>	Free </a:t>
            </a:r>
            <a:r>
              <a:rPr lang="en-US" i="1" dirty="0"/>
              <a:t>Encyclopedia</a:t>
            </a:r>
            <a:r>
              <a:rPr lang="en-US" dirty="0"/>
              <a:t>. Web. 22 Mar. 2011. </a:t>
            </a:r>
            <a:r>
              <a:rPr lang="en-US" dirty="0" smtClean="0"/>
              <a:t>	&lt;</a:t>
            </a:r>
            <a:r>
              <a:rPr lang="en-US" dirty="0"/>
              <a:t>http://</a:t>
            </a:r>
            <a:r>
              <a:rPr lang="en-US" dirty="0" smtClean="0"/>
              <a:t>en.wikipedia.org/wiki/File:Power-	hungry.jpeg&gt;.</a:t>
            </a:r>
          </a:p>
          <a:p>
            <a:endParaRPr lang="en-US" dirty="0"/>
          </a:p>
          <a:p>
            <a:r>
              <a:rPr lang="en-US" dirty="0"/>
              <a:t>Bryce, Robert. </a:t>
            </a:r>
            <a:r>
              <a:rPr lang="en-US" i="1" dirty="0"/>
              <a:t>Power Hungry: the Myths of </a:t>
            </a:r>
            <a:r>
              <a:rPr lang="en-US" i="1" dirty="0" smtClean="0"/>
              <a:t>	"</a:t>
            </a:r>
            <a:r>
              <a:rPr lang="en-US" i="1" dirty="0"/>
              <a:t>green" Energy and the Real Fuels of the </a:t>
            </a:r>
            <a:r>
              <a:rPr lang="en-US" i="1" dirty="0" smtClean="0"/>
              <a:t>	Future</a:t>
            </a:r>
            <a:r>
              <a:rPr lang="en-US" dirty="0"/>
              <a:t>. New York, NY: </a:t>
            </a:r>
            <a:r>
              <a:rPr lang="en-US" dirty="0" err="1"/>
              <a:t>PublicAffairs</a:t>
            </a:r>
            <a:r>
              <a:rPr lang="en-US" dirty="0"/>
              <a:t>, 2010. </a:t>
            </a:r>
            <a:r>
              <a:rPr lang="en-US" dirty="0" smtClean="0"/>
              <a:t>	Print</a:t>
            </a:r>
            <a:r>
              <a:rPr lang="en-US" dirty="0"/>
              <a:t>.</a:t>
            </a:r>
          </a:p>
        </p:txBody>
      </p:sp>
      <p:sp>
        <p:nvSpPr>
          <p:cNvPr id="4" name="TextBox 3"/>
          <p:cNvSpPr txBox="1"/>
          <p:nvPr/>
        </p:nvSpPr>
        <p:spPr>
          <a:xfrm>
            <a:off x="5562600" y="64532"/>
            <a:ext cx="1676400" cy="369332"/>
          </a:xfrm>
          <a:prstGeom prst="rect">
            <a:avLst/>
          </a:prstGeom>
          <a:noFill/>
        </p:spPr>
        <p:txBody>
          <a:bodyPr wrap="square" rtlCol="0">
            <a:spAutoFit/>
          </a:bodyPr>
          <a:lstStyle/>
          <a:p>
            <a:r>
              <a:rPr lang="en-US" dirty="0" smtClean="0"/>
              <a:t>Chapter 21</a:t>
            </a:r>
            <a:endParaRPr lang="en-US" dirty="0"/>
          </a:p>
        </p:txBody>
      </p:sp>
    </p:spTree>
    <p:extLst>
      <p:ext uri="{BB962C8B-B14F-4D97-AF65-F5344CB8AC3E}">
        <p14:creationId xmlns:p14="http://schemas.microsoft.com/office/powerpoint/2010/main" xmlns="" val="833730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283</TotalTime>
  <Words>345</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Chapter 21 WHY N2N? AND WHY NOW?</vt:lpstr>
      <vt:lpstr>Slide 2</vt:lpstr>
      <vt:lpstr>Reducing Carbon Emissions</vt:lpstr>
      <vt:lpstr>Carbon to Hydrogen Ratio</vt:lpstr>
      <vt:lpstr>Reserves or Resources</vt:lpstr>
      <vt:lpstr>How Much Oil – How Much Natural Gas</vt:lpstr>
      <vt:lpstr>Peak Oil</vt:lpstr>
      <vt:lpstr>Summary </vt:lpstr>
      <vt:lpstr>References</vt:lpstr>
      <vt:lpstr>Questions?</vt:lpstr>
    </vt:vector>
  </TitlesOfParts>
  <Company>SDSMT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Hungry Chapter 21</dc:title>
  <dc:creator>1755114</dc:creator>
  <cp:lastModifiedBy>Stan</cp:lastModifiedBy>
  <cp:revision>23</cp:revision>
  <dcterms:created xsi:type="dcterms:W3CDTF">2011-03-20T23:30:00Z</dcterms:created>
  <dcterms:modified xsi:type="dcterms:W3CDTF">2012-03-21T05:12:48Z</dcterms:modified>
</cp:coreProperties>
</file>