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4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2400" dirty="0" smtClean="0"/>
              <a:t>Percentage Change in CO2 Emissions  Per Capita in the Six</a:t>
            </a:r>
            <a:r>
              <a:rPr lang="en-US" sz="2400" baseline="0" dirty="0" smtClean="0"/>
              <a:t> Most Populous Countries</a:t>
            </a:r>
            <a:r>
              <a:rPr lang="en-US" sz="2400" dirty="0" smtClean="0"/>
              <a:t> , 1990 to 2007</a:t>
            </a:r>
            <a:endParaRPr lang="en-US" sz="2400" dirty="0"/>
          </a:p>
        </c:rich>
      </c:tx>
      <c:layout/>
      <c:overlay val="0"/>
    </c:title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strRef>
              <c:f>Sheet1!$A$2:$A$7</c:f>
              <c:strCache>
                <c:ptCount val="6"/>
                <c:pt idx="0">
                  <c:v>U.S.</c:v>
                </c:pt>
                <c:pt idx="1">
                  <c:v>Brazil</c:v>
                </c:pt>
                <c:pt idx="2">
                  <c:v>Pakistan</c:v>
                </c:pt>
                <c:pt idx="3">
                  <c:v>India</c:v>
                </c:pt>
                <c:pt idx="4">
                  <c:v>Indonesia</c:v>
                </c:pt>
                <c:pt idx="5">
                  <c:v>China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-1.8</c:v>
                </c:pt>
                <c:pt idx="1">
                  <c:v>40</c:v>
                </c:pt>
                <c:pt idx="2">
                  <c:v>58</c:v>
                </c:pt>
                <c:pt idx="3">
                  <c:v>72</c:v>
                </c:pt>
                <c:pt idx="4">
                  <c:v>110</c:v>
                </c:pt>
                <c:pt idx="5">
                  <c:v>132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60581120"/>
        <c:axId val="160582656"/>
        <c:axId val="0"/>
      </c:bar3DChart>
      <c:catAx>
        <c:axId val="160581120"/>
        <c:scaling>
          <c:orientation val="minMax"/>
        </c:scaling>
        <c:delete val="0"/>
        <c:axPos val="b"/>
        <c:majorTickMark val="out"/>
        <c:minorTickMark val="none"/>
        <c:tickLblPos val="nextTo"/>
        <c:crossAx val="160582656"/>
        <c:crosses val="autoZero"/>
        <c:auto val="1"/>
        <c:lblAlgn val="ctr"/>
        <c:lblOffset val="100"/>
        <c:noMultiLvlLbl val="0"/>
      </c:catAx>
      <c:valAx>
        <c:axId val="16058265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6058112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2426" y="2895600"/>
            <a:ext cx="4572000" cy="13687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0" y="4743451"/>
            <a:ext cx="9144000" cy="21145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>
            <a:off x="0" y="4714875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Date Placeholder 2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52426" y="457200"/>
            <a:ext cx="7680960" cy="2438399"/>
          </a:xfrm>
        </p:spPr>
        <p:txBody>
          <a:bodyPr>
            <a:normAutofit/>
          </a:bodyPr>
          <a:lstStyle>
            <a:lvl1pPr>
              <a:spcBef>
                <a:spcPts val="0"/>
              </a:spcBef>
              <a:defRPr kumimoji="0" lang="en-US" sz="6000" b="1" i="0" u="none" strike="noStrike" kern="1200" cap="none" spc="0" normalizeH="0" baseline="0" noProof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7680960" cy="47244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Subtitle 2"/>
          <p:cNvSpPr>
            <a:spLocks noGrp="1"/>
          </p:cNvSpPr>
          <p:nvPr>
            <p:ph type="subTitle" idx="1"/>
          </p:nvPr>
        </p:nvSpPr>
        <p:spPr>
          <a:xfrm>
            <a:off x="352426" y="4003302"/>
            <a:ext cx="4572000" cy="1178298"/>
          </a:xfrm>
        </p:spPr>
        <p:txBody>
          <a:bodyPr>
            <a:normAutofit/>
          </a:bodyPr>
          <a:lstStyle>
            <a:lvl1pPr marL="0" indent="0" algn="l">
              <a:buNone/>
              <a:defRPr sz="2000" b="0" i="1" cap="none" spc="12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9144000" cy="182880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-4439" y="182880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354366" y="1990078"/>
            <a:ext cx="8439912" cy="1984248"/>
          </a:xfrm>
        </p:spPr>
        <p:txBody>
          <a:bodyPr>
            <a:noAutofit/>
          </a:bodyPr>
          <a:lstStyle>
            <a:lvl1pPr>
              <a:defRPr kumimoji="0" lang="en-US" sz="6000" b="1" i="0" u="none" strike="noStrike" kern="1200" cap="none" spc="0" normalizeH="0" baseline="0" noProof="0" dirty="0" smtClean="0">
                <a:ln>
                  <a:noFill/>
                </a:ln>
                <a:gradFill>
                  <a:gsLst>
                    <a:gs pos="0">
                      <a:schemeClr val="tx1">
                        <a:alpha val="92000"/>
                      </a:schemeClr>
                    </a:gs>
                    <a:gs pos="45000">
                      <a:schemeClr val="tx1">
                        <a:alpha val="51000"/>
                      </a:schemeClr>
                    </a:gs>
                    <a:gs pos="100000">
                      <a:schemeClr val="tx1"/>
                    </a:gs>
                  </a:gsLst>
                  <a:lin ang="3600000" scaled="0"/>
                </a:gradFill>
                <a:effectLst/>
                <a:uLnTx/>
                <a:uFillTx/>
                <a:latin typeface="+mj-lt"/>
                <a:ea typeface="+mj-ea"/>
                <a:cs typeface="Tunga" pitchFamily="2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901184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1463040"/>
            <a:ext cx="3886200" cy="428853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7" name="Title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6" name="Footer Placeholder 25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5"/>
          </p:nvPr>
        </p:nvSpPr>
        <p:spPr>
          <a:xfrm>
            <a:off x="4900613" y="1463040"/>
            <a:ext cx="3886200" cy="509587"/>
          </a:xfrm>
        </p:spPr>
        <p:txBody>
          <a:bodyPr>
            <a:normAutofit/>
          </a:bodyPr>
          <a:lstStyle>
            <a:lvl1pPr marL="0" indent="0">
              <a:buNone/>
              <a:defRPr sz="2000" b="0" i="1" spc="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Content Placeholder 11"/>
          <p:cNvSpPr>
            <a:spLocks noGrp="1"/>
          </p:cNvSpPr>
          <p:nvPr>
            <p:ph sz="quarter" idx="14"/>
          </p:nvPr>
        </p:nvSpPr>
        <p:spPr>
          <a:xfrm>
            <a:off x="4900613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8" name="Content Placeholder 30"/>
          <p:cNvSpPr>
            <a:spLocks noGrp="1"/>
          </p:cNvSpPr>
          <p:nvPr>
            <p:ph sz="quarter" idx="13"/>
          </p:nvPr>
        </p:nvSpPr>
        <p:spPr>
          <a:xfrm>
            <a:off x="352426" y="2011680"/>
            <a:ext cx="3886200" cy="373684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30" name="Title 2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6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24" name="Slide Number Placeholder 2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2" name="Straight Connector 2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itle 2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2"/>
          </p:nvPr>
        </p:nvSpPr>
        <p:spPr>
          <a:xfrm>
            <a:off x="352426" y="1463040"/>
            <a:ext cx="3381375" cy="3967162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 b="0" i="1" spc="0" baseline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Content Placeholder 11"/>
          <p:cNvSpPr>
            <a:spLocks noGrp="1"/>
          </p:cNvSpPr>
          <p:nvPr>
            <p:ph sz="quarter" idx="14"/>
          </p:nvPr>
        </p:nvSpPr>
        <p:spPr>
          <a:xfrm>
            <a:off x="4105275" y="1463040"/>
            <a:ext cx="4681538" cy="3968496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229224" y="0"/>
            <a:ext cx="3914775" cy="5657850"/>
          </a:xfrm>
        </p:spPr>
        <p:txBody>
          <a:bodyPr anchor="ctr" anchorCtr="0"/>
          <a:lstStyle>
            <a:lvl1pPr marL="0" indent="0" algn="ctr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5" name="Text Placeholder 24"/>
          <p:cNvSpPr>
            <a:spLocks noGrp="1"/>
          </p:cNvSpPr>
          <p:nvPr>
            <p:ph type="body" sz="quarter" idx="13"/>
          </p:nvPr>
        </p:nvSpPr>
        <p:spPr>
          <a:xfrm>
            <a:off x="352426" y="1600199"/>
            <a:ext cx="4572000" cy="3593237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spcBef>
                <a:spcPts val="0"/>
              </a:spcBef>
              <a:buNone/>
              <a:defRPr sz="1600" i="1">
                <a:solidFill>
                  <a:schemeClr val="tx1"/>
                </a:solidFill>
              </a:defRPr>
            </a:lvl1pPr>
            <a:lvl2pPr marL="171450" indent="1588">
              <a:buNone/>
              <a:defRPr>
                <a:solidFill>
                  <a:schemeClr val="bg2"/>
                </a:solidFill>
              </a:defRPr>
            </a:lvl2pPr>
            <a:lvl3pPr marL="344488" indent="6350">
              <a:buNone/>
              <a:defRPr>
                <a:solidFill>
                  <a:schemeClr val="bg2"/>
                </a:solidFill>
              </a:defRPr>
            </a:lvl3pPr>
            <a:lvl4pPr marL="515938" indent="3175">
              <a:buNone/>
              <a:defRPr>
                <a:solidFill>
                  <a:schemeClr val="bg2"/>
                </a:solidFill>
              </a:defRPr>
            </a:lvl4pPr>
            <a:lvl5pPr marL="688975" indent="-1588">
              <a:buNone/>
              <a:defRPr>
                <a:solidFill>
                  <a:schemeClr val="bg2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5734050"/>
            <a:ext cx="9144000" cy="1123950"/>
          </a:xfrm>
          <a:prstGeom prst="rect">
            <a:avLst/>
          </a:prstGeom>
          <a:solidFill>
            <a:schemeClr val="accent5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Connector 11"/>
          <p:cNvCxnSpPr/>
          <p:nvPr/>
        </p:nvCxnSpPr>
        <p:spPr>
          <a:xfrm>
            <a:off x="0" y="5695950"/>
            <a:ext cx="9144000" cy="1588"/>
          </a:xfrm>
          <a:prstGeom prst="line">
            <a:avLst/>
          </a:prstGeom>
          <a:ln w="762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itle Placeholder 1"/>
          <p:cNvSpPr>
            <a:spLocks noGrp="1"/>
          </p:cNvSpPr>
          <p:nvPr>
            <p:ph type="title"/>
          </p:nvPr>
        </p:nvSpPr>
        <p:spPr>
          <a:xfrm>
            <a:off x="352425" y="275208"/>
            <a:ext cx="4572000" cy="1324992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Date Placeholder 12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20" name="Slide Number Placeholder 19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2426" y="228600"/>
            <a:ext cx="7680960" cy="10668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2426" y="1463040"/>
            <a:ext cx="768096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2426" y="6543676"/>
            <a:ext cx="146685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88914834-E2E0-4BEE-809E-96D190DE0E35}" type="datetimeFigureOut">
              <a:rPr lang="en-US" smtClean="0"/>
              <a:t>3/18/2013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809749" y="6543676"/>
            <a:ext cx="4086225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="1" i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6700" y="6543676"/>
            <a:ext cx="876300" cy="2476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="1">
                <a:solidFill>
                  <a:schemeClr val="tx1">
                    <a:alpha val="65000"/>
                  </a:schemeClr>
                </a:solidFill>
              </a:defRPr>
            </a:lvl1pPr>
          </a:lstStyle>
          <a:p>
            <a:fld id="{3A5BAC50-6AC7-4F96-9CE3-6914759F9B7C}" type="slidenum">
              <a:rPr lang="en-US" smtClean="0"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ts val="400"/>
        </a:spcBef>
        <a:buNone/>
        <a:defRPr sz="4000" b="0" kern="1200" cap="none" spc="0" baseline="0">
          <a:solidFill>
            <a:schemeClr val="tx1"/>
          </a:solidFill>
          <a:latin typeface="+mj-lt"/>
          <a:ea typeface="+mj-ea"/>
          <a:cs typeface="Tunga" pitchFamily="2"/>
        </a:defRPr>
      </a:lvl1pPr>
    </p:titleStyle>
    <p:bodyStyle>
      <a:lvl1pPr marL="0" indent="0" algn="l" defTabSz="914400" rtl="0" eaLnBrk="1" latinLnBrk="0" hangingPunct="1">
        <a:spcBef>
          <a:spcPts val="1200"/>
        </a:spcBef>
        <a:spcAft>
          <a:spcPts val="0"/>
        </a:spcAft>
        <a:buClr>
          <a:schemeClr val="accent5"/>
        </a:buClr>
        <a:buFont typeface="Arial" pitchFamily="34" charset="0"/>
        <a:buNone/>
        <a:defRPr sz="1800" b="0" i="0" kern="1200" cap="none" spc="30" baseline="0">
          <a:solidFill>
            <a:schemeClr val="tx1"/>
          </a:solidFill>
          <a:latin typeface="+mn-lt"/>
          <a:ea typeface="+mn-ea"/>
          <a:cs typeface="Tahoma" pitchFamily="34" charset="0"/>
        </a:defRPr>
      </a:lvl1pPr>
      <a:lvl2pPr marL="171450" indent="-17145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2pPr>
      <a:lvl3pPr marL="344488" indent="-165100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3pPr>
      <a:lvl4pPr marL="517525" indent="-169863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4pPr>
      <a:lvl5pPr marL="688975" indent="-173038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Tahoma" pitchFamily="34" charset="0"/>
        </a:defRPr>
      </a:lvl5pPr>
      <a:lvl6pPr marL="868680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243584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408176" indent="-173736" algn="l" defTabSz="914400" rtl="0" eaLnBrk="1" latinLnBrk="0" hangingPunct="1">
        <a:spcBef>
          <a:spcPts val="6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Claire Leuschen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electrical" pitchFamily="2" charset="0"/>
              </a:rPr>
              <a:t>Power Tripping  101</a:t>
            </a:r>
            <a:endParaRPr lang="en-US" dirty="0">
              <a:latin typeface="electrical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2608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200" dirty="0" smtClean="0"/>
              <a:t>“WE DON’T GIVE A DAMN about energy. What we want is power.”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2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3200" dirty="0" smtClean="0"/>
              <a:t>There is a difference between the two.</a:t>
            </a:r>
            <a:endParaRPr lang="en-US" sz="32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Energy or Power?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65669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3200" dirty="0" smtClean="0"/>
              <a:t>90 percent of the horsepower used 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2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3200" dirty="0" smtClean="0"/>
              <a:t>Reliable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2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3200" dirty="0" smtClean="0"/>
              <a:t>Can be stored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3200" dirty="0"/>
          </a:p>
          <a:p>
            <a:endParaRPr lang="en-US" sz="3200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smtClean="0"/>
              <a:t>Hydrocarbons</a:t>
            </a:r>
            <a:endParaRPr lang="en-US" sz="5400" dirty="0"/>
          </a:p>
        </p:txBody>
      </p:sp>
    </p:spTree>
    <p:extLst>
      <p:ext uri="{BB962C8B-B14F-4D97-AF65-F5344CB8AC3E}">
        <p14:creationId xmlns:p14="http://schemas.microsoft.com/office/powerpoint/2010/main" val="1113124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>
          <a:xfrm>
            <a:off x="304800" y="1447800"/>
            <a:ext cx="7680960" cy="4724400"/>
          </a:xfrm>
        </p:spPr>
        <p:txBody>
          <a:bodyPr>
            <a:normAutofit lnSpcReduction="10000"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/>
              <a:t>US the largest importer</a:t>
            </a:r>
          </a:p>
          <a:p>
            <a:endParaRPr lang="en-US" sz="9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/>
              <a:t>Also one of the largest EXPORTERS</a:t>
            </a:r>
          </a:p>
          <a:p>
            <a:pPr marL="342900" indent="-342900">
              <a:buFont typeface="Wingdings" pitchFamily="2" charset="2"/>
              <a:buChar char="§"/>
            </a:pPr>
            <a:endParaRPr lang="en-US" sz="10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 smtClean="0"/>
              <a:t>“Terrorist attacks cost so little to perpetrate that attempting to curtail terrorist financing through measures affecting the oil market will not be effective”</a:t>
            </a:r>
          </a:p>
          <a:p>
            <a:pPr marL="1325880" lvl="5" indent="-457200">
              <a:buFontTx/>
              <a:buChar char="-"/>
            </a:pPr>
            <a:r>
              <a:rPr lang="en-US" sz="2800" dirty="0" smtClean="0"/>
              <a:t>The Rand Corporation</a:t>
            </a:r>
          </a:p>
          <a:p>
            <a:pPr marL="1325880" lvl="5" indent="-457200">
              <a:buFontTx/>
              <a:buChar char="-"/>
            </a:pPr>
            <a:endParaRPr lang="en-US" sz="800" dirty="0" smtClean="0"/>
          </a:p>
          <a:p>
            <a:pPr marL="342900" indent="-342900">
              <a:buFont typeface="Wingdings" pitchFamily="2" charset="2"/>
              <a:buChar char="§"/>
            </a:pPr>
            <a:r>
              <a:rPr lang="en-US" sz="2800" dirty="0"/>
              <a:t>Hitting the cap</a:t>
            </a:r>
            <a:r>
              <a:rPr lang="en-US" sz="2800" dirty="0" smtClean="0"/>
              <a:t>?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Oil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068454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1309669105"/>
              </p:ext>
            </p:extLst>
          </p:nvPr>
        </p:nvGraphicFramePr>
        <p:xfrm>
          <a:off x="381000" y="381000"/>
          <a:ext cx="7804150" cy="5730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cxnSp>
        <p:nvCxnSpPr>
          <p:cNvPr id="6" name="Curved Connector 5"/>
          <p:cNvCxnSpPr/>
          <p:nvPr/>
        </p:nvCxnSpPr>
        <p:spPr>
          <a:xfrm rot="16200000" flipV="1">
            <a:off x="1638300" y="5524500"/>
            <a:ext cx="1219200" cy="838200"/>
          </a:xfrm>
          <a:prstGeom prst="curvedConnector3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667000" y="6322367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-1.8%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4286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endParaRPr lang="en-US" sz="10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Now 20%  of electricity generated in America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Nuclear power generated from 1973 to 2008 increased 800%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It will not be fast, easy </a:t>
            </a:r>
            <a:r>
              <a:rPr lang="en-US" sz="2800" smtClean="0"/>
              <a:t>or cheap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04800" y="228600"/>
            <a:ext cx="8610600" cy="1066800"/>
          </a:xfrm>
        </p:spPr>
        <p:txBody>
          <a:bodyPr>
            <a:noAutofit/>
          </a:bodyPr>
          <a:lstStyle/>
          <a:p>
            <a:r>
              <a:rPr lang="en-US" sz="4800" dirty="0" smtClean="0"/>
              <a:t>Moving Away from Hydrocarbons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21436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Power Density</a:t>
            </a:r>
          </a:p>
          <a:p>
            <a:endParaRPr lang="en-US" sz="9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Energy Density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8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Scale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800" dirty="0" smtClean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Cost</a:t>
            </a:r>
          </a:p>
          <a:p>
            <a:pPr marL="457200" indent="-457200">
              <a:buFont typeface="Wingdings" pitchFamily="2" charset="2"/>
              <a:buChar char="§"/>
            </a:pPr>
            <a:endParaRPr lang="en-US" sz="2800" dirty="0"/>
          </a:p>
          <a:p>
            <a:pPr marL="457200" indent="-457200">
              <a:buFont typeface="Wingdings" pitchFamily="2" charset="2"/>
              <a:buChar char="§"/>
            </a:pPr>
            <a:r>
              <a:rPr lang="en-US" sz="2800" dirty="0" smtClean="0"/>
              <a:t>Can the various energy sources satisfy them?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dirty="0" smtClean="0"/>
              <a:t>Four Imperatives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60595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342900" indent="-342900">
              <a:buFont typeface="Wingdings" pitchFamily="2" charset="2"/>
              <a:buChar char="§"/>
            </a:pPr>
            <a:r>
              <a:rPr lang="en-US" sz="2400" dirty="0"/>
              <a:t>Bryce, Robert. </a:t>
            </a:r>
            <a:r>
              <a:rPr lang="en-US" sz="2400" i="1" dirty="0"/>
              <a:t>Power Hungry: The Myths of "green" Energy and the Real Fuels of the Future</a:t>
            </a:r>
            <a:r>
              <a:rPr lang="en-US" sz="2400" dirty="0"/>
              <a:t>. New York, NY: </a:t>
            </a:r>
            <a:r>
              <a:rPr lang="en-US" sz="2400" dirty="0" err="1"/>
              <a:t>PublicAffairs</a:t>
            </a:r>
            <a:r>
              <a:rPr lang="en-US" sz="2400" dirty="0"/>
              <a:t>, 2010.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6266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sz="2800" b="1" dirty="0" smtClean="0"/>
              <a:t> </a:t>
            </a:r>
            <a:r>
              <a:rPr lang="en-US" sz="2800" b="1" dirty="0"/>
              <a:t>From 1990 to 2007, how has the percent CO2 </a:t>
            </a:r>
            <a:r>
              <a:rPr lang="en-US" sz="2800" b="1" dirty="0" smtClean="0"/>
              <a:t>emissions </a:t>
            </a:r>
            <a:r>
              <a:rPr lang="en-US" sz="2800" b="1" dirty="0"/>
              <a:t>per capita changed for the U.S</a:t>
            </a:r>
            <a:r>
              <a:rPr lang="en-US" sz="2800" b="1" dirty="0" smtClean="0"/>
              <a:t>.?</a:t>
            </a:r>
          </a:p>
          <a:p>
            <a:pPr lvl="5" indent="0">
              <a:buNone/>
            </a:pPr>
            <a:r>
              <a:rPr lang="en-US" sz="2400" dirty="0" smtClean="0"/>
              <a:t>- a)  72%</a:t>
            </a:r>
            <a:r>
              <a:rPr lang="en-US" sz="2400" dirty="0"/>
              <a:t>  b) -1.8%  c) 37% d) 132</a:t>
            </a:r>
            <a:r>
              <a:rPr lang="en-US" sz="2400" dirty="0" smtClean="0"/>
              <a:t>%</a:t>
            </a:r>
          </a:p>
          <a:p>
            <a:pPr lvl="5" indent="0">
              <a:buNone/>
            </a:pPr>
            <a:endParaRPr lang="en-US" sz="2600" b="1" dirty="0" smtClean="0"/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What are the Four Imperatives?</a:t>
            </a:r>
          </a:p>
          <a:p>
            <a:pPr marL="514350" indent="-514350">
              <a:buFont typeface="+mj-lt"/>
              <a:buAutoNum type="arabicParenR"/>
            </a:pPr>
            <a:endParaRPr lang="en-US" sz="2800" dirty="0"/>
          </a:p>
          <a:p>
            <a:pPr marL="514350" indent="-514350">
              <a:buFont typeface="+mj-lt"/>
              <a:buAutoNum type="arabicParenR"/>
            </a:pPr>
            <a:r>
              <a:rPr lang="en-US" sz="2800" dirty="0" smtClean="0"/>
              <a:t>Energy and </a:t>
            </a:r>
            <a:r>
              <a:rPr lang="en-US" sz="2800" dirty="0"/>
              <a:t> </a:t>
            </a:r>
            <a:r>
              <a:rPr lang="en-US" sz="2800" u="sng" dirty="0" smtClean="0"/>
              <a:t>                 </a:t>
            </a:r>
            <a:r>
              <a:rPr lang="en-US" sz="2800" dirty="0" smtClean="0"/>
              <a:t>  are different?</a:t>
            </a:r>
            <a:endParaRPr lang="en-US" sz="2800" dirty="0"/>
          </a:p>
          <a:p>
            <a:r>
              <a:rPr lang="en-US" sz="2800" dirty="0"/>
              <a:t> 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 smtClean="0"/>
              <a:t>Questions?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55779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ylar">
  <a:themeElements>
    <a:clrScheme name="Mylar">
      <a:dk1>
        <a:srgbClr val="000000"/>
      </a:dk1>
      <a:lt1>
        <a:srgbClr val="FFFFFF"/>
      </a:lt1>
      <a:dk2>
        <a:srgbClr val="656162"/>
      </a:dk2>
      <a:lt2>
        <a:srgbClr val="E0DACC"/>
      </a:lt2>
      <a:accent1>
        <a:srgbClr val="4A5A7A"/>
      </a:accent1>
      <a:accent2>
        <a:srgbClr val="F7BD40"/>
      </a:accent2>
      <a:accent3>
        <a:srgbClr val="975C00"/>
      </a:accent3>
      <a:accent4>
        <a:srgbClr val="754D41"/>
      </a:accent4>
      <a:accent5>
        <a:srgbClr val="838995"/>
      </a:accent5>
      <a:accent6>
        <a:srgbClr val="687B66"/>
      </a:accent6>
      <a:hlink>
        <a:srgbClr val="B5740B"/>
      </a:hlink>
      <a:folHlink>
        <a:srgbClr val="7483A0"/>
      </a:folHlink>
    </a:clrScheme>
    <a:fontScheme name="Mylar">
      <a:maj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华文楷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ylar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50800" dist="25400" dir="13500000">
              <a:srgbClr val="000000">
                <a:alpha val="75000"/>
              </a:srgbClr>
            </a:innerShdw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dkEdge">
            <a:bevelT w="25400" h="508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tint val="100000"/>
                <a:shade val="30000"/>
                <a:alpha val="100000"/>
                <a:satMod val="255000"/>
                <a:lumMod val="100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lumMod val="80000"/>
              </a:schemeClr>
              <a:schemeClr val="phClr">
                <a:tint val="50000"/>
                <a:lumMod val="1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TC101790491[[fn=Mylar]]</Template>
  <TotalTime>347</TotalTime>
  <Words>199</Words>
  <Application>Microsoft Office PowerPoint</Application>
  <PresentationFormat>On-screen Show (4:3)</PresentationFormat>
  <Paragraphs>51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Mylar</vt:lpstr>
      <vt:lpstr>Power Tripping  101</vt:lpstr>
      <vt:lpstr>Energy or Power?</vt:lpstr>
      <vt:lpstr>Hydrocarbons</vt:lpstr>
      <vt:lpstr>Oil</vt:lpstr>
      <vt:lpstr>PowerPoint Presentation</vt:lpstr>
      <vt:lpstr>Moving Away from Hydrocarbons</vt:lpstr>
      <vt:lpstr>Four Imperatives</vt:lpstr>
      <vt:lpstr>References</vt:lpstr>
      <vt:lpstr>Questions?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 Tripping  101</dc:title>
  <dc:creator>Leuschen, Claire M.</dc:creator>
  <cp:lastModifiedBy>Leuschen, Claire M.</cp:lastModifiedBy>
  <cp:revision>14</cp:revision>
  <dcterms:created xsi:type="dcterms:W3CDTF">2013-03-18T06:38:56Z</dcterms:created>
  <dcterms:modified xsi:type="dcterms:W3CDTF">2013-03-18T17:46:08Z</dcterms:modified>
</cp:coreProperties>
</file>