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9"/>
  </p:notesMasterIdLst>
  <p:sldIdLst>
    <p:sldId id="256" r:id="rId2"/>
    <p:sldId id="257" r:id="rId3"/>
    <p:sldId id="260" r:id="rId4"/>
    <p:sldId id="258" r:id="rId5"/>
    <p:sldId id="259" r:id="rId6"/>
    <p:sldId id="261" r:id="rId7"/>
    <p:sldId id="262" r:id="rId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6218" autoAdjust="0"/>
  </p:normalViewPr>
  <p:slideViewPr>
    <p:cSldViewPr>
      <p:cViewPr varScale="1">
        <p:scale>
          <a:sx n="67" d="100"/>
          <a:sy n="67" d="100"/>
        </p:scale>
        <p:origin x="-1248"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C0C365A-3863-40FA-B3F2-6C6BE2577856}" type="datetimeFigureOut">
              <a:rPr lang="en-US" smtClean="0"/>
              <a:t>3/15/2013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401905E-868F-4859-B3B6-D46395542FF9}" type="slidenum">
              <a:rPr lang="en-US" smtClean="0"/>
              <a:t>‹#›</a:t>
            </a:fld>
            <a:endParaRPr lang="en-US"/>
          </a:p>
        </p:txBody>
      </p:sp>
    </p:spTree>
    <p:extLst>
      <p:ext uri="{BB962C8B-B14F-4D97-AF65-F5344CB8AC3E}">
        <p14:creationId xmlns:p14="http://schemas.microsoft.com/office/powerpoint/2010/main" val="17798481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of</a:t>
            </a:r>
            <a:r>
              <a:rPr lang="en-US" baseline="0" dirty="0" smtClean="0"/>
              <a:t> this idiocy adds up to people believing anything they hear about the energy crisis</a:t>
            </a:r>
            <a:endParaRPr lang="en-US" dirty="0"/>
          </a:p>
        </p:txBody>
      </p:sp>
      <p:sp>
        <p:nvSpPr>
          <p:cNvPr id="4" name="Slide Number Placeholder 3"/>
          <p:cNvSpPr>
            <a:spLocks noGrp="1"/>
          </p:cNvSpPr>
          <p:nvPr>
            <p:ph type="sldNum" sz="quarter" idx="10"/>
          </p:nvPr>
        </p:nvSpPr>
        <p:spPr/>
        <p:txBody>
          <a:bodyPr/>
          <a:lstStyle/>
          <a:p>
            <a:fld id="{8401905E-868F-4859-B3B6-D46395542FF9}" type="slidenum">
              <a:rPr lang="en-US" smtClean="0"/>
              <a:t>4</a:t>
            </a:fld>
            <a:endParaRPr lang="en-US"/>
          </a:p>
        </p:txBody>
      </p:sp>
    </p:spTree>
    <p:extLst>
      <p:ext uri="{BB962C8B-B14F-4D97-AF65-F5344CB8AC3E}">
        <p14:creationId xmlns:p14="http://schemas.microsoft.com/office/powerpoint/2010/main" val="101723189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All these varying units</a:t>
            </a:r>
            <a:r>
              <a:rPr lang="en-US" baseline="0" dirty="0" smtClean="0"/>
              <a:t> causes a lot of confusion among people who are well versed in the subject, and complete bafflement among the idiots of the general populace, which in turn causes many different movements to rise up that don’t know what they are fighting for and sometimes are actually causing more harm to their cause than good</a:t>
            </a:r>
            <a:endParaRPr lang="en-US" dirty="0"/>
          </a:p>
        </p:txBody>
      </p:sp>
      <p:sp>
        <p:nvSpPr>
          <p:cNvPr id="4" name="Slide Number Placeholder 3"/>
          <p:cNvSpPr>
            <a:spLocks noGrp="1"/>
          </p:cNvSpPr>
          <p:nvPr>
            <p:ph type="sldNum" sz="quarter" idx="10"/>
          </p:nvPr>
        </p:nvSpPr>
        <p:spPr/>
        <p:txBody>
          <a:bodyPr/>
          <a:lstStyle/>
          <a:p>
            <a:fld id="{8401905E-868F-4859-B3B6-D46395542FF9}" type="slidenum">
              <a:rPr lang="en-US" smtClean="0"/>
              <a:t>5</a:t>
            </a:fld>
            <a:endParaRPr lang="en-US"/>
          </a:p>
        </p:txBody>
      </p:sp>
    </p:spTree>
    <p:extLst>
      <p:ext uri="{BB962C8B-B14F-4D97-AF65-F5344CB8AC3E}">
        <p14:creationId xmlns:p14="http://schemas.microsoft.com/office/powerpoint/2010/main" val="304378873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2" cstate="print"/>
          <a:srcRect t="33333"/>
          <a:stretch>
            <a:fillRect/>
          </a:stretch>
        </p:blipFill>
        <p:spPr>
          <a:xfrm>
            <a:off x="0" y="0"/>
            <a:ext cx="9144000" cy="4572000"/>
          </a:xfrm>
          <a:prstGeom prst="rect">
            <a:avLst/>
          </a:prstGeom>
        </p:spPr>
      </p:pic>
      <p:sp>
        <p:nvSpPr>
          <p:cNvPr id="4" name="Date Placeholder 3"/>
          <p:cNvSpPr>
            <a:spLocks noGrp="1"/>
          </p:cNvSpPr>
          <p:nvPr>
            <p:ph type="dt" sz="half" idx="10"/>
          </p:nvPr>
        </p:nvSpPr>
        <p:spPr/>
        <p:txBody>
          <a:bodyPr/>
          <a:lstStyle/>
          <a:p>
            <a:fld id="{165C6B28-D471-4722-899B-C8D5A1482D29}" type="datetimeFigureOut">
              <a:rPr lang="en-US" smtClean="0"/>
              <a:t>3/15/2013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CCFB9-E456-46C5-A1A1-FB5D5D64A88D}" type="slidenum">
              <a:rPr lang="en-US" smtClean="0"/>
              <a:t>‹#›</a:t>
            </a:fld>
            <a:endParaRPr lang="en-US"/>
          </a:p>
        </p:txBody>
      </p:sp>
      <p:sp>
        <p:nvSpPr>
          <p:cNvPr id="3" name="Subtitle 2"/>
          <p:cNvSpPr>
            <a:spLocks noGrp="1"/>
          </p:cNvSpPr>
          <p:nvPr>
            <p:ph type="subTitle" idx="1"/>
          </p:nvPr>
        </p:nvSpPr>
        <p:spPr>
          <a:xfrm>
            <a:off x="1219200" y="3886200"/>
            <a:ext cx="6400800" cy="1752600"/>
          </a:xfrm>
        </p:spPr>
        <p:txBody>
          <a:bodyPr>
            <a:normAutofit/>
          </a:bodyPr>
          <a:lstStyle>
            <a:lvl1pPr marL="0" indent="0" algn="ctr">
              <a:buNone/>
              <a:defRPr sz="1700" baseline="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85800" y="2007888"/>
            <a:ext cx="7772400" cy="1470025"/>
          </a:xfrm>
        </p:spPr>
        <p:txBody>
          <a:bodyPr/>
          <a:lstStyle>
            <a:lvl1pPr algn="ctr">
              <a:defRPr sz="320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C6B28-D471-4722-899B-C8D5A1482D29}" type="datetimeFigureOut">
              <a:rPr lang="en-US" smtClean="0"/>
              <a:t>3/15/2013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65C6B28-D471-4722-899B-C8D5A1482D29}" type="datetimeFigureOut">
              <a:rPr lang="en-US" smtClean="0"/>
              <a:t>3/15/2013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4" name="Date Placeholder 3"/>
          <p:cNvSpPr>
            <a:spLocks noGrp="1"/>
          </p:cNvSpPr>
          <p:nvPr>
            <p:ph type="dt" sz="half" idx="10"/>
          </p:nvPr>
        </p:nvSpPr>
        <p:spPr/>
        <p:txBody>
          <a:bodyPr/>
          <a:lstStyle/>
          <a:p>
            <a:fld id="{165C6B28-D471-4722-899B-C8D5A1482D29}" type="datetimeFigureOut">
              <a:rPr lang="en-US" smtClean="0"/>
              <a:t>3/15/2013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CCFB9-E456-46C5-A1A1-FB5D5D64A88D}" type="slidenum">
              <a:rPr lang="en-US" smtClean="0"/>
              <a:t>‹#›</a:t>
            </a:fld>
            <a:endParaRPr lang="en-US"/>
          </a:p>
        </p:txBody>
      </p:sp>
      <p:sp>
        <p:nvSpPr>
          <p:cNvPr id="8" name="Content Placeholder 7"/>
          <p:cNvSpPr>
            <a:spLocks noGrp="1"/>
          </p:cNvSpPr>
          <p:nvPr>
            <p:ph sz="quarter" idx="13"/>
          </p:nvPr>
        </p:nvSpPr>
        <p:spPr>
          <a:xfrm>
            <a:off x="609600" y="1600200"/>
            <a:ext cx="79248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09600" y="4962525"/>
            <a:ext cx="7885113" cy="1362075"/>
          </a:xfrm>
        </p:spPr>
        <p:txBody>
          <a:bodyPr anchor="t"/>
          <a:lstStyle>
            <a:lvl1pPr algn="l">
              <a:defRPr sz="3200" b="0" i="0" cap="all"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09600" y="3462338"/>
            <a:ext cx="7885113" cy="1500187"/>
          </a:xfrm>
        </p:spPr>
        <p:txBody>
          <a:bodyPr anchor="b">
            <a:normAutofit/>
          </a:bodyPr>
          <a:lstStyle>
            <a:lvl1pPr marL="0" indent="0">
              <a:buNone/>
              <a:defRPr sz="1700" baseline="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65C6B28-D471-4722-899B-C8D5A1482D29}" type="datetimeFigureOut">
              <a:rPr lang="en-US" smtClean="0"/>
              <a:t>3/15/2013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11" name="Content Placeholder 10"/>
          <p:cNvSpPr>
            <a:spLocks noGrp="1"/>
          </p:cNvSpPr>
          <p:nvPr>
            <p:ph sz="quarter" idx="13"/>
          </p:nvPr>
        </p:nvSpPr>
        <p:spPr>
          <a:xfrm>
            <a:off x="609600" y="1600200"/>
            <a:ext cx="3733800" cy="4114800"/>
          </a:xfrm>
        </p:spPr>
        <p:txBody>
          <a:bodyPr/>
          <a:lstStyle>
            <a:lvl5pPr>
              <a:defRPr/>
            </a:lvl5pPr>
            <a:lvl6pPr>
              <a:buClr>
                <a:schemeClr val="tx2"/>
              </a:buClr>
              <a:buFont typeface="Arial" pitchFamily="34" charset="0"/>
              <a:buChar char="•"/>
              <a:defRPr/>
            </a:lvl6pPr>
            <a:lvl7pPr>
              <a:buClr>
                <a:schemeClr val="tx2"/>
              </a:buClr>
              <a:buFont typeface="Arial" pitchFamily="34" charset="0"/>
              <a:buChar char="•"/>
              <a:defRPr/>
            </a:lvl7pPr>
            <a:lvl8pPr>
              <a:buClr>
                <a:schemeClr val="tx2"/>
              </a:buClr>
              <a:buFont typeface="Arial" pitchFamily="34" charset="0"/>
              <a:buChar char="•"/>
              <a:defRPr/>
            </a:lvl8pPr>
            <a:lvl9pPr>
              <a:buClr>
                <a:schemeClr val="tx2"/>
              </a:buClr>
              <a:buFont typeface="Arial" pitchFamily="34" charset="0"/>
              <a:buChar cha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3" name="Content Placeholder 12"/>
          <p:cNvSpPr>
            <a:spLocks noGrp="1"/>
          </p:cNvSpPr>
          <p:nvPr>
            <p:ph sz="quarter" idx="14"/>
          </p:nvPr>
        </p:nvSpPr>
        <p:spPr>
          <a:xfrm>
            <a:off x="4800600" y="1600200"/>
            <a:ext cx="3733800" cy="41148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5" name="Date Placeholder 4"/>
          <p:cNvSpPr>
            <a:spLocks noGrp="1"/>
          </p:cNvSpPr>
          <p:nvPr>
            <p:ph type="dt" sz="half" idx="10"/>
          </p:nvPr>
        </p:nvSpPr>
        <p:spPr/>
        <p:txBody>
          <a:bodyPr/>
          <a:lstStyle/>
          <a:p>
            <a:fld id="{165C6B28-D471-4722-899B-C8D5A1482D29}" type="datetimeFigureOut">
              <a:rPr lang="en-US" smtClean="0"/>
              <a:t>3/15/2013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3" name="Content Placeholder 12"/>
          <p:cNvSpPr>
            <a:spLocks noGrp="1"/>
          </p:cNvSpPr>
          <p:nvPr>
            <p:ph sz="quarter" idx="14"/>
          </p:nvPr>
        </p:nvSpPr>
        <p:spPr>
          <a:xfrm>
            <a:off x="4800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11" name="Content Placeholder 10"/>
          <p:cNvSpPr>
            <a:spLocks noGrp="1"/>
          </p:cNvSpPr>
          <p:nvPr>
            <p:ph sz="quarter" idx="13"/>
          </p:nvPr>
        </p:nvSpPr>
        <p:spPr>
          <a:xfrm>
            <a:off x="609600" y="2209800"/>
            <a:ext cx="3733800" cy="3505200"/>
          </a:xfrm>
        </p:spPr>
        <p:txBody>
          <a:bodyPr/>
          <a:lstStyle>
            <a:lvl6pPr>
              <a:buClr>
                <a:schemeClr val="tx2"/>
              </a:buClr>
              <a:defRPr/>
            </a:lvl6pPr>
            <a:lvl7pPr>
              <a:buClr>
                <a:schemeClr val="tx2"/>
              </a:buClr>
              <a:defRPr/>
            </a:lvl7pPr>
            <a:lvl8pPr>
              <a:buClr>
                <a:schemeClr val="tx2"/>
              </a:buClr>
              <a:defRPr/>
            </a:lvl8pPr>
            <a:lvl9pPr>
              <a:buClr>
                <a:schemeClr val="tx2"/>
              </a:buClr>
              <a:defRPr/>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 name="Title 1"/>
          <p:cNvSpPr>
            <a:spLocks noGrp="1"/>
          </p:cNvSpPr>
          <p:nvPr>
            <p:ph type="title"/>
          </p:nvPr>
        </p:nvSpPr>
        <p:spPr>
          <a:xfrm>
            <a:off x="609600" y="274638"/>
            <a:ext cx="7924800" cy="1143000"/>
          </a:xfrm>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09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800600" y="1600199"/>
            <a:ext cx="3733800" cy="574675"/>
          </a:xfrm>
        </p:spPr>
        <p:txBody>
          <a:bodyPr anchor="b">
            <a:normAutofit/>
          </a:bodyPr>
          <a:lstStyle>
            <a:lvl1pPr marL="0" indent="0">
              <a:buNone/>
              <a:defRPr sz="1700" b="0" i="0"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65C6B28-D471-4722-899B-C8D5A1482D29}" type="datetimeFigureOut">
              <a:rPr lang="en-US" smtClean="0"/>
              <a:t>3/15/2013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7924800" cy="11430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65C6B28-D471-4722-899B-C8D5A1482D29}" type="datetimeFigureOut">
              <a:rPr lang="en-US" smtClean="0"/>
              <a:t>3/15/2013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65C6B28-D471-4722-899B-C8D5A1482D29}" type="datetimeFigureOut">
              <a:rPr lang="en-US" smtClean="0"/>
              <a:t>3/15/2013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9" name="Content Placeholder 8"/>
          <p:cNvSpPr>
            <a:spLocks noGrp="1"/>
          </p:cNvSpPr>
          <p:nvPr>
            <p:ph sz="quarter" idx="13"/>
          </p:nvPr>
        </p:nvSpPr>
        <p:spPr>
          <a:xfrm>
            <a:off x="3962400" y="1447800"/>
            <a:ext cx="4648200" cy="4267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 name="Title 1"/>
          <p:cNvSpPr>
            <a:spLocks noGrp="1"/>
          </p:cNvSpPr>
          <p:nvPr>
            <p:ph type="title"/>
          </p:nvPr>
        </p:nvSpPr>
        <p:spPr>
          <a:xfrm>
            <a:off x="612648"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4" name="Text Placeholder 3"/>
          <p:cNvSpPr>
            <a:spLocks noGrp="1"/>
          </p:cNvSpPr>
          <p:nvPr>
            <p:ph type="body" sz="half" idx="2"/>
          </p:nvPr>
        </p:nvSpPr>
        <p:spPr>
          <a:xfrm>
            <a:off x="612648" y="2547891"/>
            <a:ext cx="2971800" cy="3167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C6B28-D471-4722-899B-C8D5A1482D29}" type="datetimeFigureOut">
              <a:rPr lang="en-US" smtClean="0"/>
              <a:t>3/15/2013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pic>
        <p:nvPicPr>
          <p:cNvPr id="11" name="Picture 10" descr="horizon.png"/>
          <p:cNvPicPr>
            <a:picLocks noChangeAspect="1"/>
          </p:cNvPicPr>
          <p:nvPr/>
        </p:nvPicPr>
        <p:blipFill>
          <a:blip r:embed="rId2" cstate="print"/>
          <a:stretch>
            <a:fillRect/>
          </a:stretch>
        </p:blipFill>
        <p:spPr>
          <a:xfrm>
            <a:off x="0" y="0"/>
            <a:ext cx="9144000" cy="6858000"/>
          </a:xfrm>
          <a:prstGeom prst="rect">
            <a:avLst/>
          </a:prstGeom>
        </p:spPr>
      </p:pic>
      <p:sp>
        <p:nvSpPr>
          <p:cNvPr id="2" name="Title 1"/>
          <p:cNvSpPr>
            <a:spLocks noGrp="1"/>
          </p:cNvSpPr>
          <p:nvPr>
            <p:ph type="title"/>
          </p:nvPr>
        </p:nvSpPr>
        <p:spPr>
          <a:xfrm>
            <a:off x="609600" y="1447800"/>
            <a:ext cx="2971800" cy="1097280"/>
          </a:xfrm>
        </p:spPr>
        <p:txBody>
          <a:bodyPr anchor="b"/>
          <a:lstStyle>
            <a:lvl1pPr algn="l">
              <a:defRPr sz="1800" b="0" i="0" cap="none" baseline="0">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4657344" y="1447800"/>
            <a:ext cx="3419856" cy="3474720"/>
          </a:xfrm>
          <a:custGeom>
            <a:avLst/>
            <a:gdLst>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74450 w 3419856"/>
              <a:gd name="connsiteY9" fmla="*/ 3429000 h 3429000"/>
              <a:gd name="connsiteX10" fmla="*/ 21806 w 3419856"/>
              <a:gd name="connsiteY10" fmla="*/ 3407194 h 3429000"/>
              <a:gd name="connsiteX11" fmla="*/ 0 w 3419856"/>
              <a:gd name="connsiteY11" fmla="*/ 3354550 h 3429000"/>
              <a:gd name="connsiteX12" fmla="*/ 0 w 3419856"/>
              <a:gd name="connsiteY12" fmla="*/ 74450 h 3429000"/>
              <a:gd name="connsiteX0" fmla="*/ 0 w 3419856"/>
              <a:gd name="connsiteY0" fmla="*/ 74450 h 3429000"/>
              <a:gd name="connsiteX1" fmla="*/ 21806 w 3419856"/>
              <a:gd name="connsiteY1" fmla="*/ 21806 h 3429000"/>
              <a:gd name="connsiteX2" fmla="*/ 74450 w 3419856"/>
              <a:gd name="connsiteY2" fmla="*/ 0 h 3429000"/>
              <a:gd name="connsiteX3" fmla="*/ 3345406 w 3419856"/>
              <a:gd name="connsiteY3" fmla="*/ 0 h 3429000"/>
              <a:gd name="connsiteX4" fmla="*/ 3398050 w 3419856"/>
              <a:gd name="connsiteY4" fmla="*/ 21806 h 3429000"/>
              <a:gd name="connsiteX5" fmla="*/ 3419856 w 3419856"/>
              <a:gd name="connsiteY5" fmla="*/ 74450 h 3429000"/>
              <a:gd name="connsiteX6" fmla="*/ 3419856 w 3419856"/>
              <a:gd name="connsiteY6" fmla="*/ 3354550 h 3429000"/>
              <a:gd name="connsiteX7" fmla="*/ 3398050 w 3419856"/>
              <a:gd name="connsiteY7" fmla="*/ 3407194 h 3429000"/>
              <a:gd name="connsiteX8" fmla="*/ 3345406 w 3419856"/>
              <a:gd name="connsiteY8" fmla="*/ 3429000 h 3429000"/>
              <a:gd name="connsiteX9" fmla="*/ 21806 w 3419856"/>
              <a:gd name="connsiteY9" fmla="*/ 3407194 h 3429000"/>
              <a:gd name="connsiteX10" fmla="*/ 0 w 3419856"/>
              <a:gd name="connsiteY10" fmla="*/ 3354550 h 3429000"/>
              <a:gd name="connsiteX11" fmla="*/ 0 w 3419856"/>
              <a:gd name="connsiteY11" fmla="*/ 74450 h 3429000"/>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4392"/>
              <a:gd name="connsiteY0" fmla="*/ 74450 h 3415968"/>
              <a:gd name="connsiteX1" fmla="*/ 21806 w 3964392"/>
              <a:gd name="connsiteY1" fmla="*/ 21806 h 3415968"/>
              <a:gd name="connsiteX2" fmla="*/ 74450 w 3964392"/>
              <a:gd name="connsiteY2" fmla="*/ 0 h 3415968"/>
              <a:gd name="connsiteX3" fmla="*/ 3345406 w 3964392"/>
              <a:gd name="connsiteY3" fmla="*/ 0 h 3415968"/>
              <a:gd name="connsiteX4" fmla="*/ 3398050 w 3964392"/>
              <a:gd name="connsiteY4" fmla="*/ 21806 h 3415968"/>
              <a:gd name="connsiteX5" fmla="*/ 3419856 w 3964392"/>
              <a:gd name="connsiteY5" fmla="*/ 74450 h 3415968"/>
              <a:gd name="connsiteX6" fmla="*/ 3419856 w 3964392"/>
              <a:gd name="connsiteY6" fmla="*/ 3354550 h 3415968"/>
              <a:gd name="connsiteX7" fmla="*/ 3398050 w 3964392"/>
              <a:gd name="connsiteY7" fmla="*/ 3407194 h 3415968"/>
              <a:gd name="connsiteX8" fmla="*/ 21806 w 3964392"/>
              <a:gd name="connsiteY8" fmla="*/ 3407194 h 3415968"/>
              <a:gd name="connsiteX9" fmla="*/ 0 w 3964392"/>
              <a:gd name="connsiteY9" fmla="*/ 3354550 h 3415968"/>
              <a:gd name="connsiteX10" fmla="*/ 0 w 3964392"/>
              <a:gd name="connsiteY10" fmla="*/ 74450 h 3415968"/>
              <a:gd name="connsiteX0" fmla="*/ 0 w 3968026"/>
              <a:gd name="connsiteY0" fmla="*/ 74450 h 3910007"/>
              <a:gd name="connsiteX1" fmla="*/ 21806 w 3968026"/>
              <a:gd name="connsiteY1" fmla="*/ 21806 h 3910007"/>
              <a:gd name="connsiteX2" fmla="*/ 74450 w 3968026"/>
              <a:gd name="connsiteY2" fmla="*/ 0 h 3910007"/>
              <a:gd name="connsiteX3" fmla="*/ 3345406 w 3968026"/>
              <a:gd name="connsiteY3" fmla="*/ 0 h 3910007"/>
              <a:gd name="connsiteX4" fmla="*/ 3398050 w 3968026"/>
              <a:gd name="connsiteY4" fmla="*/ 21806 h 3910007"/>
              <a:gd name="connsiteX5" fmla="*/ 3419856 w 3968026"/>
              <a:gd name="connsiteY5" fmla="*/ 74450 h 3910007"/>
              <a:gd name="connsiteX6" fmla="*/ 3419856 w 3968026"/>
              <a:gd name="connsiteY6" fmla="*/ 3354550 h 3910007"/>
              <a:gd name="connsiteX7" fmla="*/ 3398050 w 3968026"/>
              <a:gd name="connsiteY7" fmla="*/ 3407194 h 3910007"/>
              <a:gd name="connsiteX8" fmla="*/ 0 w 3968026"/>
              <a:gd name="connsiteY8" fmla="*/ 3354550 h 3910007"/>
              <a:gd name="connsiteX9" fmla="*/ 0 w 3968026"/>
              <a:gd name="connsiteY9" fmla="*/ 74450 h 3910007"/>
              <a:gd name="connsiteX0" fmla="*/ 0 w 3419856"/>
              <a:gd name="connsiteY0" fmla="*/ 74450 h 3901233"/>
              <a:gd name="connsiteX1" fmla="*/ 21806 w 3419856"/>
              <a:gd name="connsiteY1" fmla="*/ 21806 h 3901233"/>
              <a:gd name="connsiteX2" fmla="*/ 74450 w 3419856"/>
              <a:gd name="connsiteY2" fmla="*/ 0 h 3901233"/>
              <a:gd name="connsiteX3" fmla="*/ 3345406 w 3419856"/>
              <a:gd name="connsiteY3" fmla="*/ 0 h 3901233"/>
              <a:gd name="connsiteX4" fmla="*/ 3398050 w 3419856"/>
              <a:gd name="connsiteY4" fmla="*/ 21806 h 3901233"/>
              <a:gd name="connsiteX5" fmla="*/ 3419856 w 3419856"/>
              <a:gd name="connsiteY5" fmla="*/ 74450 h 3901233"/>
              <a:gd name="connsiteX6" fmla="*/ 3419856 w 3419856"/>
              <a:gd name="connsiteY6" fmla="*/ 3354550 h 3901233"/>
              <a:gd name="connsiteX7" fmla="*/ 0 w 3419856"/>
              <a:gd name="connsiteY7" fmla="*/ 3354550 h 3901233"/>
              <a:gd name="connsiteX8" fmla="*/ 0 w 3419856"/>
              <a:gd name="connsiteY8" fmla="*/ 74450 h 3901233"/>
              <a:gd name="connsiteX0" fmla="*/ 0 w 3419856"/>
              <a:gd name="connsiteY0" fmla="*/ 74450 h 3354550"/>
              <a:gd name="connsiteX1" fmla="*/ 21806 w 3419856"/>
              <a:gd name="connsiteY1" fmla="*/ 21806 h 3354550"/>
              <a:gd name="connsiteX2" fmla="*/ 74450 w 3419856"/>
              <a:gd name="connsiteY2" fmla="*/ 0 h 3354550"/>
              <a:gd name="connsiteX3" fmla="*/ 3345406 w 3419856"/>
              <a:gd name="connsiteY3" fmla="*/ 0 h 3354550"/>
              <a:gd name="connsiteX4" fmla="*/ 3398050 w 3419856"/>
              <a:gd name="connsiteY4" fmla="*/ 21806 h 3354550"/>
              <a:gd name="connsiteX5" fmla="*/ 3419856 w 3419856"/>
              <a:gd name="connsiteY5" fmla="*/ 74450 h 3354550"/>
              <a:gd name="connsiteX6" fmla="*/ 3419856 w 3419856"/>
              <a:gd name="connsiteY6" fmla="*/ 3354550 h 3354550"/>
              <a:gd name="connsiteX7" fmla="*/ 0 w 3419856"/>
              <a:gd name="connsiteY7" fmla="*/ 3354550 h 3354550"/>
              <a:gd name="connsiteX8" fmla="*/ 0 w 3419856"/>
              <a:gd name="connsiteY8" fmla="*/ 74450 h 33545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3419856" h="3354550">
                <a:moveTo>
                  <a:pt x="0" y="74450"/>
                </a:moveTo>
                <a:cubicBezTo>
                  <a:pt x="0" y="54705"/>
                  <a:pt x="7844" y="35768"/>
                  <a:pt x="21806" y="21806"/>
                </a:cubicBezTo>
                <a:cubicBezTo>
                  <a:pt x="35768" y="7844"/>
                  <a:pt x="54705" y="0"/>
                  <a:pt x="74450" y="0"/>
                </a:cubicBezTo>
                <a:lnTo>
                  <a:pt x="3345406" y="0"/>
                </a:lnTo>
                <a:cubicBezTo>
                  <a:pt x="3365151" y="0"/>
                  <a:pt x="3384088" y="7844"/>
                  <a:pt x="3398050" y="21806"/>
                </a:cubicBezTo>
                <a:cubicBezTo>
                  <a:pt x="3412012" y="35768"/>
                  <a:pt x="3419856" y="54705"/>
                  <a:pt x="3419856" y="74450"/>
                </a:cubicBezTo>
                <a:lnTo>
                  <a:pt x="3419856" y="3354550"/>
                </a:lnTo>
                <a:lnTo>
                  <a:pt x="0" y="3354550"/>
                </a:lnTo>
                <a:lnTo>
                  <a:pt x="0" y="74450"/>
                </a:lnTo>
                <a:close/>
              </a:path>
            </a:pathLst>
          </a:custGeom>
        </p:spPr>
        <p:txBody>
          <a:bodyPr>
            <a:normAutofit/>
          </a:bodyPr>
          <a:lstStyle>
            <a:lvl1pPr marL="0" indent="0" algn="ctr">
              <a:buNone/>
              <a:defRPr sz="2000" baseline="0">
                <a:solidFill>
                  <a:schemeClr val="tx1">
                    <a:lumMod val="6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09600" y="2547890"/>
            <a:ext cx="2971800" cy="2405109"/>
          </a:xfrm>
        </p:spPr>
        <p:txBody>
          <a:bodyPr tIns="9144">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65C6B28-D471-4722-899B-C8D5A1482D29}" type="datetimeFigureOut">
              <a:rPr lang="en-US" smtClean="0"/>
              <a:t>3/15/2013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14CCFB9-E456-46C5-A1A1-FB5D5D64A88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7" name="Picture 6" descr="horizon.png"/>
          <p:cNvPicPr>
            <a:picLocks noChangeAspect="1"/>
          </p:cNvPicPr>
          <p:nvPr/>
        </p:nvPicPr>
        <p:blipFill>
          <a:blip r:embed="rId13" cstate="print"/>
          <a:stretch>
            <a:fillRect/>
          </a:stretch>
        </p:blipFill>
        <p:spPr>
          <a:xfrm>
            <a:off x="0" y="0"/>
            <a:ext cx="9144000" cy="6858000"/>
          </a:xfrm>
          <a:prstGeom prst="rect">
            <a:avLst/>
          </a:prstGeom>
        </p:spPr>
      </p:pic>
      <p:sp>
        <p:nvSpPr>
          <p:cNvPr id="2" name="Title Placeholder 1"/>
          <p:cNvSpPr>
            <a:spLocks noGrp="1"/>
          </p:cNvSpPr>
          <p:nvPr>
            <p:ph type="title"/>
          </p:nvPr>
        </p:nvSpPr>
        <p:spPr>
          <a:xfrm>
            <a:off x="609600" y="274638"/>
            <a:ext cx="7924800" cy="1143000"/>
          </a:xfrm>
          <a:prstGeom prst="rect">
            <a:avLst/>
          </a:prstGeom>
        </p:spPr>
        <p:txBody>
          <a:bodyPr vert="horz" lIns="91440" tIns="45720" rIns="91440" bIns="45720" rtlCol="0" anchor="b"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609600" y="1600200"/>
            <a:ext cx="79248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4" name="Date Placeholder 3"/>
          <p:cNvSpPr>
            <a:spLocks noGrp="1"/>
          </p:cNvSpPr>
          <p:nvPr>
            <p:ph type="dt" sz="half" idx="2"/>
          </p:nvPr>
        </p:nvSpPr>
        <p:spPr>
          <a:xfrm>
            <a:off x="5715000" y="6356350"/>
            <a:ext cx="1524000" cy="365125"/>
          </a:xfrm>
          <a:prstGeom prst="rect">
            <a:avLst/>
          </a:prstGeom>
        </p:spPr>
        <p:txBody>
          <a:bodyPr vert="horz" lIns="91440" tIns="45720" rIns="91440" bIns="45720" rtlCol="0" anchor="ctr"/>
          <a:lstStyle>
            <a:lvl1pPr algn="r">
              <a:defRPr sz="1000" strike="noStrike" spc="60" baseline="0">
                <a:solidFill>
                  <a:schemeClr val="tx1"/>
                </a:solidFill>
              </a:defRPr>
            </a:lvl1pPr>
          </a:lstStyle>
          <a:p>
            <a:fld id="{165C6B28-D471-4722-899B-C8D5A1482D29}" type="datetimeFigureOut">
              <a:rPr lang="en-US" smtClean="0"/>
              <a:t>3/15/2013</a:t>
            </a:fld>
            <a:endParaRPr lang="en-US"/>
          </a:p>
        </p:txBody>
      </p:sp>
      <p:sp>
        <p:nvSpPr>
          <p:cNvPr id="5" name="Footer Placeholder 4"/>
          <p:cNvSpPr>
            <a:spLocks noGrp="1"/>
          </p:cNvSpPr>
          <p:nvPr>
            <p:ph type="ftr" sz="quarter" idx="3"/>
          </p:nvPr>
        </p:nvSpPr>
        <p:spPr>
          <a:xfrm>
            <a:off x="609600" y="6356350"/>
            <a:ext cx="2895600" cy="365125"/>
          </a:xfrm>
          <a:prstGeom prst="rect">
            <a:avLst/>
          </a:prstGeom>
        </p:spPr>
        <p:txBody>
          <a:bodyPr vert="horz" lIns="91440" tIns="45720" rIns="91440" bIns="45720" rtlCol="0" anchor="ctr"/>
          <a:lstStyle>
            <a:lvl1pPr algn="l">
              <a:defRPr sz="1000" cap="all" spc="60" baseline="0">
                <a:solidFill>
                  <a:schemeClr val="tx1"/>
                </a:solidFill>
              </a:defRPr>
            </a:lvl1pPr>
          </a:lstStyle>
          <a:p>
            <a:endParaRPr lang="en-US"/>
          </a:p>
        </p:txBody>
      </p:sp>
      <p:sp>
        <p:nvSpPr>
          <p:cNvPr id="6" name="Slide Number Placeholder 5"/>
          <p:cNvSpPr>
            <a:spLocks noGrp="1"/>
          </p:cNvSpPr>
          <p:nvPr>
            <p:ph type="sldNum" sz="quarter" idx="4"/>
          </p:nvPr>
        </p:nvSpPr>
        <p:spPr>
          <a:xfrm>
            <a:off x="7543800" y="6356350"/>
            <a:ext cx="990600" cy="365125"/>
          </a:xfrm>
          <a:prstGeom prst="rect">
            <a:avLst/>
          </a:prstGeom>
        </p:spPr>
        <p:txBody>
          <a:bodyPr vert="horz" lIns="91440" tIns="45720" rIns="91440" bIns="45720" rtlCol="0" anchor="ctr"/>
          <a:lstStyle>
            <a:lvl1pPr algn="r">
              <a:defRPr sz="1100" baseline="0">
                <a:solidFill>
                  <a:schemeClr val="tx1"/>
                </a:solidFill>
              </a:defRPr>
            </a:lvl1pPr>
          </a:lstStyle>
          <a:p>
            <a:fld id="{614CCFB9-E456-46C5-A1A1-FB5D5D64A88D}" type="slidenum">
              <a:rPr lang="en-US" smtClean="0"/>
              <a:t>‹#›</a:t>
            </a:fld>
            <a:endParaRPr lang="en-US"/>
          </a:p>
        </p:txBody>
      </p:sp>
    </p:spTree>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3000" kern="1200" cap="all" spc="50" baseline="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1pPr>
      <a:lvl2pPr marL="742950" indent="-28575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2pPr>
      <a:lvl3pPr marL="1143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3pPr>
      <a:lvl4pPr marL="1600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4pPr>
      <a:lvl5pPr marL="20574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spc="30" baseline="0">
          <a:solidFill>
            <a:schemeClr val="tx1"/>
          </a:solidFill>
          <a:latin typeface="+mn-lt"/>
          <a:ea typeface="+mn-ea"/>
          <a:cs typeface="+mn-cs"/>
        </a:defRPr>
      </a:lvl5pPr>
      <a:lvl6pPr marL="25146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6pPr>
      <a:lvl7pPr marL="29718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7pPr>
      <a:lvl8pPr marL="34290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8pPr>
      <a:lvl9pPr marL="3886200" indent="-228600" algn="l" defTabSz="914400" rtl="0" eaLnBrk="1" latinLnBrk="0" hangingPunct="1">
        <a:lnSpc>
          <a:spcPct val="100000"/>
        </a:lnSpc>
        <a:spcBef>
          <a:spcPct val="20000"/>
        </a:spcBef>
        <a:spcAft>
          <a:spcPts val="600"/>
        </a:spcAft>
        <a:buClr>
          <a:schemeClr val="tx2"/>
        </a:buClr>
        <a:buFont typeface="Arial" pitchFamily="34" charset="0"/>
        <a:buChar char="•"/>
        <a:defRPr sz="17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Written by Robert Bryce</a:t>
            </a:r>
          </a:p>
          <a:p>
            <a:r>
              <a:rPr lang="en-US" dirty="0" smtClean="0"/>
              <a:t>Presented by Matt Hicks</a:t>
            </a:r>
            <a:endParaRPr lang="en-US" dirty="0"/>
          </a:p>
        </p:txBody>
      </p:sp>
      <p:sp>
        <p:nvSpPr>
          <p:cNvPr id="2" name="Title 1"/>
          <p:cNvSpPr>
            <a:spLocks noGrp="1"/>
          </p:cNvSpPr>
          <p:nvPr>
            <p:ph type="ctrTitle"/>
          </p:nvPr>
        </p:nvSpPr>
        <p:spPr/>
        <p:txBody>
          <a:bodyPr/>
          <a:lstStyle/>
          <a:p>
            <a:r>
              <a:rPr lang="en-US" dirty="0" smtClean="0"/>
              <a:t>Power Hungry</a:t>
            </a:r>
            <a:br>
              <a:rPr lang="en-US" dirty="0" smtClean="0"/>
            </a:br>
            <a:r>
              <a:rPr lang="en-US" dirty="0" smtClean="0"/>
              <a:t>Chapter 2</a:t>
            </a:r>
            <a:endParaRPr lang="en-US" dirty="0"/>
          </a:p>
        </p:txBody>
      </p:sp>
    </p:spTree>
    <p:extLst>
      <p:ext uri="{BB962C8B-B14F-4D97-AF65-F5344CB8AC3E}">
        <p14:creationId xmlns:p14="http://schemas.microsoft.com/office/powerpoint/2010/main" val="1421690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Happy Talk</a:t>
            </a:r>
            <a:endParaRPr lang="en-US" dirty="0"/>
          </a:p>
        </p:txBody>
      </p:sp>
      <p:sp>
        <p:nvSpPr>
          <p:cNvPr id="3" name="Content Placeholder 2"/>
          <p:cNvSpPr>
            <a:spLocks noGrp="1"/>
          </p:cNvSpPr>
          <p:nvPr>
            <p:ph sz="quarter" idx="13"/>
          </p:nvPr>
        </p:nvSpPr>
        <p:spPr/>
        <p:txBody>
          <a:bodyPr/>
          <a:lstStyle/>
          <a:p>
            <a:r>
              <a:rPr lang="en-US" dirty="0" smtClean="0"/>
              <a:t>Happy talk – the “information” used to fill up time in newscasts that spreads guilty feelings or fear of the future of energy costs and impact on the environment</a:t>
            </a:r>
          </a:p>
          <a:p>
            <a:r>
              <a:rPr lang="en-US" dirty="0" smtClean="0"/>
              <a:t>Uses the ignorance of the average person to spread half truths about energy</a:t>
            </a:r>
          </a:p>
          <a:p>
            <a:r>
              <a:rPr lang="en-US" dirty="0" smtClean="0"/>
              <a:t>Examples include “America’s addiction to oil” and switching to 100% green energy</a:t>
            </a:r>
          </a:p>
          <a:p>
            <a:r>
              <a:rPr lang="en-US" dirty="0" smtClean="0"/>
              <a:t>America is largest importer of oil (non-refined) but is also largest exporter (refined) in the world</a:t>
            </a:r>
          </a:p>
          <a:p>
            <a:r>
              <a:rPr lang="en-US" dirty="0" smtClean="0"/>
              <a:t>77% of a polled population felt that their country should “emphasize more” use of solar and wind energy</a:t>
            </a:r>
            <a:endParaRPr lang="en-US" dirty="0"/>
          </a:p>
        </p:txBody>
      </p:sp>
    </p:spTree>
    <p:extLst>
      <p:ext uri="{BB962C8B-B14F-4D97-AF65-F5344CB8AC3E}">
        <p14:creationId xmlns:p14="http://schemas.microsoft.com/office/powerpoint/2010/main" val="3711200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use of guilt, fear, and anger</a:t>
            </a:r>
            <a:endParaRPr lang="en-US" dirty="0"/>
          </a:p>
        </p:txBody>
      </p:sp>
      <p:sp>
        <p:nvSpPr>
          <p:cNvPr id="3" name="Content Placeholder 2"/>
          <p:cNvSpPr>
            <a:spLocks noGrp="1"/>
          </p:cNvSpPr>
          <p:nvPr>
            <p:ph sz="quarter" idx="13"/>
          </p:nvPr>
        </p:nvSpPr>
        <p:spPr/>
        <p:txBody>
          <a:bodyPr/>
          <a:lstStyle/>
          <a:p>
            <a:r>
              <a:rPr lang="en-US" dirty="0" smtClean="0"/>
              <a:t>Many campaigns, such as Chevron’s “Will You Join Us?” use guilt trips</a:t>
            </a:r>
            <a:r>
              <a:rPr lang="en-US" dirty="0"/>
              <a:t> to reduce carbon </a:t>
            </a:r>
            <a:r>
              <a:rPr lang="en-US" dirty="0" smtClean="0"/>
              <a:t>footprints</a:t>
            </a:r>
          </a:p>
          <a:p>
            <a:pPr lvl="1"/>
            <a:r>
              <a:rPr lang="en-US" dirty="0"/>
              <a:t>People feel bad when they buy gas guzzling SUVs</a:t>
            </a:r>
          </a:p>
          <a:p>
            <a:pPr lvl="1"/>
            <a:r>
              <a:rPr lang="en-US" dirty="0"/>
              <a:t>Hybrids like the Prius now have a cultural “eco-bling” giving their drivers a certain amount of </a:t>
            </a:r>
            <a:r>
              <a:rPr lang="en-US" dirty="0" smtClean="0"/>
              <a:t>smugness</a:t>
            </a:r>
          </a:p>
          <a:p>
            <a:r>
              <a:rPr lang="en-US" dirty="0" smtClean="0"/>
              <a:t>James Kunstler wrote </a:t>
            </a:r>
            <a:r>
              <a:rPr lang="en-US" i="1" dirty="0" smtClean="0"/>
              <a:t>The Long Emergency</a:t>
            </a:r>
            <a:r>
              <a:rPr lang="en-US" dirty="0" smtClean="0"/>
              <a:t> that predicted once the world reaches the peak of oil production, rapid declines in production will follow, and “famine, disease, and faltering agriculture will combine with energy scarcity to send nations reeling”</a:t>
            </a:r>
          </a:p>
          <a:p>
            <a:r>
              <a:rPr lang="en-US" dirty="0" smtClean="0"/>
              <a:t>Michael Moore wrote “Goodbye, GM” which states that the “oil barons” are waging a war on us by not telling the public the “truth”, that there are only a few more decades of oil left on the planet. The scarcity of fuel will cause a societal collapse into a “Mad Max” type of world, where people are willing to kill for a gallon of gasoline.</a:t>
            </a:r>
          </a:p>
          <a:p>
            <a:endParaRPr lang="en-US" dirty="0" smtClean="0"/>
          </a:p>
        </p:txBody>
      </p:sp>
    </p:spTree>
    <p:extLst>
      <p:ext uri="{BB962C8B-B14F-4D97-AF65-F5344CB8AC3E}">
        <p14:creationId xmlns:p14="http://schemas.microsoft.com/office/powerpoint/2010/main" val="8001231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sz="quarter" idx="14"/>
          </p:nvPr>
        </p:nvSpPr>
        <p:spPr/>
        <p:txBody>
          <a:bodyPr/>
          <a:lstStyle/>
          <a:p>
            <a:r>
              <a:rPr lang="en-US" dirty="0" smtClean="0"/>
              <a:t>In 2008, The US </a:t>
            </a:r>
            <a:r>
              <a:rPr lang="en-US" dirty="0" err="1" smtClean="0"/>
              <a:t>Dept</a:t>
            </a:r>
            <a:r>
              <a:rPr lang="en-US" dirty="0" smtClean="0"/>
              <a:t> of Education’s Nat. Mathematics Adv. Panel released</a:t>
            </a:r>
          </a:p>
          <a:p>
            <a:r>
              <a:rPr lang="en-US" dirty="0" smtClean="0"/>
              <a:t>78% of adults could not compute the interest paid on a loan</a:t>
            </a:r>
          </a:p>
          <a:p>
            <a:r>
              <a:rPr lang="en-US" dirty="0" smtClean="0"/>
              <a:t>71% could not calculate miles per gallon</a:t>
            </a:r>
          </a:p>
          <a:p>
            <a:r>
              <a:rPr lang="en-US" dirty="0" smtClean="0"/>
              <a:t>58% didn’t know how to calculate a 10% tip</a:t>
            </a:r>
            <a:endParaRPr lang="en-US" dirty="0"/>
          </a:p>
        </p:txBody>
      </p:sp>
      <p:sp>
        <p:nvSpPr>
          <p:cNvPr id="3" name="Content Placeholder 2"/>
          <p:cNvSpPr>
            <a:spLocks noGrp="1"/>
          </p:cNvSpPr>
          <p:nvPr>
            <p:ph sz="quarter" idx="13"/>
          </p:nvPr>
        </p:nvSpPr>
        <p:spPr/>
        <p:txBody>
          <a:bodyPr/>
          <a:lstStyle/>
          <a:p>
            <a:r>
              <a:rPr lang="en-US" dirty="0" smtClean="0"/>
              <a:t>A study in 2009 by the California Academy of Sciences found</a:t>
            </a:r>
          </a:p>
          <a:p>
            <a:r>
              <a:rPr lang="en-US" dirty="0" smtClean="0"/>
              <a:t>53% of adults knew how long it takes for the earth to revolve around the sun</a:t>
            </a:r>
          </a:p>
          <a:p>
            <a:r>
              <a:rPr lang="en-US" dirty="0" smtClean="0"/>
              <a:t>59% knew that the earliest humans did NOT live with dinosaurs</a:t>
            </a:r>
          </a:p>
          <a:p>
            <a:r>
              <a:rPr lang="en-US" dirty="0" smtClean="0"/>
              <a:t>47% could provide a rough estimate of the percentage of earth’s surface covered by water (answer: 65- 75%)</a:t>
            </a:r>
          </a:p>
          <a:p>
            <a:r>
              <a:rPr lang="en-US" dirty="0" smtClean="0"/>
              <a:t>Only 21% could answer all three correctly</a:t>
            </a:r>
            <a:endParaRPr lang="en-US" dirty="0"/>
          </a:p>
        </p:txBody>
      </p:sp>
      <p:sp>
        <p:nvSpPr>
          <p:cNvPr id="4" name="Title 3"/>
          <p:cNvSpPr>
            <a:spLocks noGrp="1"/>
          </p:cNvSpPr>
          <p:nvPr>
            <p:ph type="title"/>
          </p:nvPr>
        </p:nvSpPr>
        <p:spPr/>
        <p:txBody>
          <a:bodyPr/>
          <a:lstStyle/>
          <a:p>
            <a:r>
              <a:rPr lang="en-US" dirty="0" smtClean="0"/>
              <a:t>Too cool for school, </a:t>
            </a:r>
            <a:r>
              <a:rPr lang="en-US" dirty="0" err="1" smtClean="0"/>
              <a:t>america’s</a:t>
            </a:r>
            <a:r>
              <a:rPr lang="en-US" dirty="0" smtClean="0"/>
              <a:t> ignorance</a:t>
            </a:r>
            <a:endParaRPr lang="en-US" dirty="0"/>
          </a:p>
        </p:txBody>
      </p:sp>
      <p:sp>
        <p:nvSpPr>
          <p:cNvPr id="5" name="Text Placeholder 4"/>
          <p:cNvSpPr>
            <a:spLocks noGrp="1"/>
          </p:cNvSpPr>
          <p:nvPr>
            <p:ph type="body" idx="1"/>
          </p:nvPr>
        </p:nvSpPr>
        <p:spPr/>
        <p:txBody>
          <a:bodyPr/>
          <a:lstStyle/>
          <a:p>
            <a:r>
              <a:rPr lang="en-US" dirty="0" smtClean="0"/>
              <a:t>Science is dumb</a:t>
            </a:r>
            <a:endParaRPr lang="en-US" dirty="0"/>
          </a:p>
        </p:txBody>
      </p:sp>
      <p:sp>
        <p:nvSpPr>
          <p:cNvPr id="6" name="Text Placeholder 5"/>
          <p:cNvSpPr>
            <a:spLocks noGrp="1"/>
          </p:cNvSpPr>
          <p:nvPr>
            <p:ph type="body" sz="quarter" idx="3"/>
          </p:nvPr>
        </p:nvSpPr>
        <p:spPr/>
        <p:txBody>
          <a:bodyPr/>
          <a:lstStyle/>
          <a:p>
            <a:r>
              <a:rPr lang="en-US" dirty="0" smtClean="0"/>
              <a:t>So is math</a:t>
            </a:r>
            <a:endParaRPr lang="en-US" dirty="0"/>
          </a:p>
        </p:txBody>
      </p:sp>
    </p:spTree>
    <p:extLst>
      <p:ext uri="{BB962C8B-B14F-4D97-AF65-F5344CB8AC3E}">
        <p14:creationId xmlns:p14="http://schemas.microsoft.com/office/powerpoint/2010/main" val="2056491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Units of energy</a:t>
            </a:r>
            <a:endParaRPr lang="en-US" dirty="0"/>
          </a:p>
        </p:txBody>
      </p:sp>
      <p:sp>
        <p:nvSpPr>
          <p:cNvPr id="3" name="Content Placeholder 2"/>
          <p:cNvSpPr>
            <a:spLocks noGrp="1"/>
          </p:cNvSpPr>
          <p:nvPr>
            <p:ph sz="quarter" idx="13"/>
          </p:nvPr>
        </p:nvSpPr>
        <p:spPr/>
        <p:txBody>
          <a:bodyPr/>
          <a:lstStyle/>
          <a:p>
            <a:r>
              <a:rPr lang="en-US" dirty="0" smtClean="0"/>
              <a:t>Oil uses barrels, tons, gallons, and liters</a:t>
            </a:r>
          </a:p>
          <a:p>
            <a:r>
              <a:rPr lang="en-US" dirty="0" smtClean="0"/>
              <a:t>Natural Gas uses cubic meters, millions of Btu, </a:t>
            </a:r>
            <a:r>
              <a:rPr lang="en-US" dirty="0" err="1" smtClean="0"/>
              <a:t>therms</a:t>
            </a:r>
            <a:r>
              <a:rPr lang="en-US" dirty="0" smtClean="0"/>
              <a:t>, dekatherms, and cubic feet</a:t>
            </a:r>
          </a:p>
          <a:p>
            <a:r>
              <a:rPr lang="en-US" dirty="0" smtClean="0"/>
              <a:t>Coal uses long and short tons, and pricing depends on heat content, ash content, sulfur content, and transportation costs</a:t>
            </a:r>
          </a:p>
          <a:p>
            <a:r>
              <a:rPr lang="en-US" dirty="0" smtClean="0"/>
              <a:t>Different entities use different measuring systems</a:t>
            </a:r>
          </a:p>
          <a:p>
            <a:pPr lvl="1"/>
            <a:r>
              <a:rPr lang="en-US" dirty="0" smtClean="0"/>
              <a:t>International Energy Agency and many countries use joules</a:t>
            </a:r>
          </a:p>
          <a:p>
            <a:pPr lvl="1"/>
            <a:r>
              <a:rPr lang="en-US" dirty="0" smtClean="0"/>
              <a:t>BP Statistical Review of World Energy uses millions of tons of oil equivalent</a:t>
            </a:r>
          </a:p>
          <a:p>
            <a:pPr lvl="1"/>
            <a:r>
              <a:rPr lang="en-US" dirty="0" smtClean="0"/>
              <a:t>Energy Information Administration uses quadrillion Btu, “quads” which is approx. equal to 172 million barrels of oil equivalent, or one </a:t>
            </a:r>
            <a:r>
              <a:rPr lang="en-US" dirty="0" err="1" smtClean="0"/>
              <a:t>exajoule</a:t>
            </a:r>
            <a:endParaRPr lang="en-US" dirty="0"/>
          </a:p>
        </p:txBody>
      </p:sp>
    </p:spTree>
    <p:extLst>
      <p:ext uri="{BB962C8B-B14F-4D97-AF65-F5344CB8AC3E}">
        <p14:creationId xmlns:p14="http://schemas.microsoft.com/office/powerpoint/2010/main" val="30210706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a:t>
            </a:r>
            <a:endParaRPr lang="en-US" dirty="0"/>
          </a:p>
        </p:txBody>
      </p:sp>
      <p:sp>
        <p:nvSpPr>
          <p:cNvPr id="3" name="Content Placeholder 2"/>
          <p:cNvSpPr>
            <a:spLocks noGrp="1"/>
          </p:cNvSpPr>
          <p:nvPr>
            <p:ph sz="quarter" idx="13"/>
          </p:nvPr>
        </p:nvSpPr>
        <p:spPr/>
        <p:txBody>
          <a:bodyPr/>
          <a:lstStyle/>
          <a:p>
            <a:r>
              <a:rPr lang="en-US" dirty="0" smtClean="0"/>
              <a:t>What is Happy Talk?</a:t>
            </a:r>
          </a:p>
          <a:p>
            <a:r>
              <a:rPr lang="en-US" dirty="0" smtClean="0"/>
              <a:t>What are the four basic elements that Happy Talk uses to spur people to the cause?</a:t>
            </a:r>
          </a:p>
          <a:p>
            <a:r>
              <a:rPr lang="en-US" dirty="0" smtClean="0"/>
              <a:t>Name one person that used Happy Talk.</a:t>
            </a:r>
            <a:endParaRPr lang="en-US" dirty="0"/>
          </a:p>
        </p:txBody>
      </p:sp>
    </p:spTree>
    <p:extLst>
      <p:ext uri="{BB962C8B-B14F-4D97-AF65-F5344CB8AC3E}">
        <p14:creationId xmlns:p14="http://schemas.microsoft.com/office/powerpoint/2010/main" val="20652396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Answers</a:t>
            </a:r>
            <a:endParaRPr lang="en-US" dirty="0"/>
          </a:p>
        </p:txBody>
      </p:sp>
      <p:sp>
        <p:nvSpPr>
          <p:cNvPr id="3" name="Content Placeholder 2"/>
          <p:cNvSpPr>
            <a:spLocks noGrp="1"/>
          </p:cNvSpPr>
          <p:nvPr>
            <p:ph sz="quarter" idx="13"/>
          </p:nvPr>
        </p:nvSpPr>
        <p:spPr/>
        <p:txBody>
          <a:bodyPr/>
          <a:lstStyle/>
          <a:p>
            <a:r>
              <a:rPr lang="en-US" dirty="0" smtClean="0"/>
              <a:t>1) see slide 2</a:t>
            </a:r>
          </a:p>
          <a:p>
            <a:r>
              <a:rPr lang="en-US" dirty="0" smtClean="0"/>
              <a:t>2) Guilt, Fear, Anger, and Ignorance</a:t>
            </a:r>
          </a:p>
          <a:p>
            <a:r>
              <a:rPr lang="en-US" dirty="0" smtClean="0"/>
              <a:t>3) Michael Moore, James Kunstler, Chevron, etc. </a:t>
            </a:r>
            <a:endParaRPr lang="en-US" dirty="0"/>
          </a:p>
        </p:txBody>
      </p:sp>
    </p:spTree>
    <p:extLst>
      <p:ext uri="{BB962C8B-B14F-4D97-AF65-F5344CB8AC3E}">
        <p14:creationId xmlns:p14="http://schemas.microsoft.com/office/powerpoint/2010/main" val="1294958938"/>
      </p:ext>
    </p:extLst>
  </p:cSld>
  <p:clrMapOvr>
    <a:masterClrMapping/>
  </p:clrMapOvr>
</p:sld>
</file>

<file path=ppt/theme/theme1.xml><?xml version="1.0" encoding="utf-8"?>
<a:theme xmlns:a="http://schemas.openxmlformats.org/drawingml/2006/main" name="Horizon">
  <a:themeElements>
    <a:clrScheme name="Horizon">
      <a:dk1>
        <a:srgbClr val="000000"/>
      </a:dk1>
      <a:lt1>
        <a:srgbClr val="FFFFFF"/>
      </a:lt1>
      <a:dk2>
        <a:srgbClr val="1F2123"/>
      </a:dk2>
      <a:lt2>
        <a:srgbClr val="DC9E1F"/>
      </a:lt2>
      <a:accent1>
        <a:srgbClr val="7E97AD"/>
      </a:accent1>
      <a:accent2>
        <a:srgbClr val="CC8E60"/>
      </a:accent2>
      <a:accent3>
        <a:srgbClr val="7A6A60"/>
      </a:accent3>
      <a:accent4>
        <a:srgbClr val="B4936D"/>
      </a:accent4>
      <a:accent5>
        <a:srgbClr val="67787B"/>
      </a:accent5>
      <a:accent6>
        <a:srgbClr val="9D936F"/>
      </a:accent6>
      <a:hlink>
        <a:srgbClr val="646464"/>
      </a:hlink>
      <a:folHlink>
        <a:srgbClr val="969696"/>
      </a:folHlink>
    </a:clrScheme>
    <a:fontScheme name="Horizon">
      <a:maj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Arial Narrow"/>
        <a:ea typeface=""/>
        <a:cs typeface=""/>
        <a:font script="Jpan" typeface="HGｺﾞｼｯｸM"/>
        <a:font script="Hang" typeface="HY얕은샘물M"/>
        <a:font script="Hans" typeface="方正姚体"/>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Horizon">
      <a:fillStyleLst>
        <a:solidFill>
          <a:schemeClr val="phClr"/>
        </a:solidFill>
        <a:gradFill rotWithShape="1">
          <a:gsLst>
            <a:gs pos="0">
              <a:schemeClr val="phClr">
                <a:tint val="83000"/>
                <a:shade val="100000"/>
                <a:satMod val="100000"/>
              </a:schemeClr>
            </a:gs>
            <a:gs pos="100000">
              <a:schemeClr val="phClr">
                <a:tint val="61000"/>
                <a:alpha val="100000"/>
                <a:satMod val="200000"/>
              </a:schemeClr>
            </a:gs>
          </a:gsLst>
          <a:path path="circle">
            <a:fillToRect l="100000" t="100000" r="100000" b="100000"/>
          </a:path>
        </a:gradFill>
        <a:gradFill rotWithShape="1">
          <a:gsLst>
            <a:gs pos="0">
              <a:schemeClr val="phClr">
                <a:shade val="85000"/>
              </a:schemeClr>
            </a:gs>
            <a:gs pos="100000">
              <a:schemeClr val="phClr">
                <a:tint val="90000"/>
                <a:alpha val="100000"/>
                <a:satMod val="200000"/>
              </a:schemeClr>
            </a:gs>
          </a:gsLst>
          <a:path path="circle">
            <a:fillToRect l="100000" t="100000" r="100000" b="100000"/>
          </a:path>
        </a:gradFill>
      </a:fillStyleLst>
      <a:lnStyleLst>
        <a:ln w="9525" cap="flat" cmpd="sng" algn="ctr">
          <a:solidFill>
            <a:schemeClr val="phClr"/>
          </a:solidFill>
          <a:prstDash val="solid"/>
        </a:ln>
        <a:ln w="10795" cap="flat" cmpd="sng" algn="ctr">
          <a:solidFill>
            <a:schemeClr val="phClr"/>
          </a:solidFill>
          <a:prstDash val="solid"/>
        </a:ln>
        <a:ln w="15240" cap="flat" cmpd="sng" algn="ctr">
          <a:solidFill>
            <a:schemeClr val="phClr">
              <a:tint val="25000"/>
              <a:alpha val="25000"/>
            </a:scheme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2924" dir="5400000" rotWithShape="0">
              <a:srgbClr val="000000">
                <a:alpha val="40000"/>
              </a:srgbClr>
            </a:outerShdw>
          </a:effectLst>
        </a:effectStyle>
        <a:effectStyle>
          <a:effectLst>
            <a:outerShdw blurRad="50800" dist="25400" dir="5400000" rotWithShape="0">
              <a:srgbClr val="000000">
                <a:alpha val="40000"/>
              </a:srgbClr>
            </a:outerShdw>
          </a:effectLst>
          <a:scene3d>
            <a:camera prst="orthographicFront">
              <a:rot lat="0" lon="0" rev="0"/>
            </a:camera>
            <a:lightRig rig="flat" dir="t">
              <a:rot lat="0" lon="0" rev="3600000"/>
            </a:lightRig>
          </a:scene3d>
          <a:sp3d prstMaterial="flat">
            <a:bevelT w="34925" h="47625" prst="coolSlant"/>
          </a:sp3d>
        </a:effectStyle>
      </a:effectStyleLst>
      <a:bgFillStyleLst>
        <a:solidFill>
          <a:schemeClr val="phClr"/>
        </a:solidFill>
        <a:gradFill rotWithShape="1">
          <a:gsLst>
            <a:gs pos="0">
              <a:schemeClr val="phClr">
                <a:tint val="96000"/>
                <a:shade val="100000"/>
                <a:alpha val="100000"/>
                <a:satMod val="140000"/>
              </a:schemeClr>
            </a:gs>
            <a:gs pos="31000">
              <a:schemeClr val="phClr">
                <a:tint val="100000"/>
                <a:shade val="90000"/>
                <a:alpha val="100000"/>
              </a:schemeClr>
            </a:gs>
            <a:gs pos="100000">
              <a:schemeClr val="phClr">
                <a:tint val="100000"/>
                <a:shade val="80000"/>
                <a:alpha val="100000"/>
              </a:schemeClr>
            </a:gs>
          </a:gsLst>
          <a:lin ang="5400000" scaled="0"/>
        </a:gradFill>
        <a:gradFill rotWithShape="1">
          <a:gsLst>
            <a:gs pos="0">
              <a:schemeClr val="phClr">
                <a:tint val="96000"/>
                <a:shade val="100000"/>
                <a:alpha val="100000"/>
                <a:satMod val="180000"/>
              </a:schemeClr>
            </a:gs>
            <a:gs pos="41000">
              <a:schemeClr val="phClr">
                <a:tint val="100000"/>
                <a:shade val="100000"/>
                <a:alpha val="100000"/>
                <a:satMod val="150000"/>
              </a:schemeClr>
            </a:gs>
            <a:gs pos="100000">
              <a:schemeClr val="phClr">
                <a:tint val="100000"/>
                <a:shade val="65000"/>
                <a:alpha val="100000"/>
              </a:schemeClr>
            </a:gs>
          </a:gsLst>
          <a:path path="circle">
            <a:fillToRect l="50000" t="80000" r="100000" b="10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Horizon</Template>
  <TotalTime>44</TotalTime>
  <Words>662</Words>
  <Application>Microsoft Office PowerPoint</Application>
  <PresentationFormat>On-screen Show (4:3)</PresentationFormat>
  <Paragraphs>47</Paragraphs>
  <Slides>7</Slides>
  <Notes>2</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Horizon</vt:lpstr>
      <vt:lpstr>Power Hungry Chapter 2</vt:lpstr>
      <vt:lpstr>Happy Talk</vt:lpstr>
      <vt:lpstr>The use of guilt, fear, and anger</vt:lpstr>
      <vt:lpstr>Too cool for school, america’s ignorance</vt:lpstr>
      <vt:lpstr>Units of energy</vt:lpstr>
      <vt:lpstr>Questions</vt:lpstr>
      <vt:lpstr>Answers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 Hungry Chapter 2</dc:title>
  <dc:creator>Hicks, Matthew J.</dc:creator>
  <cp:lastModifiedBy>Hicks, Matthew J.</cp:lastModifiedBy>
  <cp:revision>5</cp:revision>
  <dcterms:created xsi:type="dcterms:W3CDTF">2013-03-15T16:58:25Z</dcterms:created>
  <dcterms:modified xsi:type="dcterms:W3CDTF">2013-03-15T17:43:18Z</dcterms:modified>
</cp:coreProperties>
</file>