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0" r:id="rId6"/>
    <p:sldId id="261" r:id="rId7"/>
    <p:sldId id="262" r:id="rId8"/>
    <p:sldId id="263" r:id="rId9"/>
    <p:sldId id="264" r:id="rId10"/>
    <p:sldId id="266" r:id="rId11"/>
    <p:sldId id="268" r:id="rId12"/>
    <p:sldId id="269" r:id="rId13"/>
    <p:sldId id="270"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78" autoAdjust="0"/>
    <p:restoredTop sz="94660"/>
  </p:normalViewPr>
  <p:slideViewPr>
    <p:cSldViewPr>
      <p:cViewPr varScale="1">
        <p:scale>
          <a:sx n="42" d="100"/>
          <a:sy n="42" d="100"/>
        </p:scale>
        <p:origin x="-1122" y="-9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F4C9140-8517-4C5C-8139-2F62E2F8B706}" type="datetimeFigureOut">
              <a:rPr lang="en-US" smtClean="0"/>
              <a:t>3/20/2013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470A9F-7FAA-4E72-97A4-1F536A381F26}"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F4C9140-8517-4C5C-8139-2F62E2F8B706}" type="datetimeFigureOut">
              <a:rPr lang="en-US" smtClean="0"/>
              <a:t>3/20/2013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470A9F-7FAA-4E72-97A4-1F536A381F2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6F4C9140-8517-4C5C-8139-2F62E2F8B706}" type="datetimeFigureOut">
              <a:rPr lang="en-US" smtClean="0"/>
              <a:t>3/20/2013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470A9F-7FAA-4E72-97A4-1F536A381F26}" type="slidenum">
              <a:rPr lang="en-US" smtClean="0"/>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F4C9140-8517-4C5C-8139-2F62E2F8B706}" type="datetimeFigureOut">
              <a:rPr lang="en-US" smtClean="0"/>
              <a:t>3/20/2013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470A9F-7FAA-4E72-97A4-1F536A381F26}" type="slidenum">
              <a:rPr lang="en-US" smtClean="0"/>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F4C9140-8517-4C5C-8139-2F62E2F8B706}" type="datetimeFigureOut">
              <a:rPr lang="en-US" smtClean="0"/>
              <a:t>3/20/2013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470A9F-7FAA-4E72-97A4-1F536A381F26}"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6F4C9140-8517-4C5C-8139-2F62E2F8B706}" type="datetimeFigureOut">
              <a:rPr lang="en-US" smtClean="0"/>
              <a:t>3/20/2013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470A9F-7FAA-4E72-97A4-1F536A381F26}" type="slidenum">
              <a:rPr lang="en-US" smtClean="0"/>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F4C9140-8517-4C5C-8139-2F62E2F8B706}" type="datetimeFigureOut">
              <a:rPr lang="en-US" smtClean="0"/>
              <a:t>3/20/2013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5470A9F-7FAA-4E72-97A4-1F536A381F2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F4C9140-8517-4C5C-8139-2F62E2F8B706}" type="datetimeFigureOut">
              <a:rPr lang="en-US" smtClean="0"/>
              <a:t>3/20/2013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5470A9F-7FAA-4E72-97A4-1F536A381F2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6F4C9140-8517-4C5C-8139-2F62E2F8B706}" type="datetimeFigureOut">
              <a:rPr lang="en-US" smtClean="0"/>
              <a:t>3/20/2013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5470A9F-7FAA-4E72-97A4-1F536A381F2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6F4C9140-8517-4C5C-8139-2F62E2F8B706}" type="datetimeFigureOut">
              <a:rPr lang="en-US" smtClean="0"/>
              <a:t>3/20/2013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470A9F-7FAA-4E72-97A4-1F536A381F26}" type="slidenum">
              <a:rPr lang="en-US" smtClean="0"/>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F4C9140-8517-4C5C-8139-2F62E2F8B706}" type="datetimeFigureOut">
              <a:rPr lang="en-US" smtClean="0"/>
              <a:t>3/20/2013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470A9F-7FAA-4E72-97A4-1F536A381F26}" type="slidenum">
              <a:rPr lang="en-US" smtClean="0"/>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6F4C9140-8517-4C5C-8139-2F62E2F8B706}" type="datetimeFigureOut">
              <a:rPr lang="en-US" smtClean="0"/>
              <a:t>3/20/2013</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E5470A9F-7FAA-4E72-97A4-1F536A381F26}" type="slidenum">
              <a:rPr lang="en-US" smtClean="0"/>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09600" y="291679"/>
            <a:ext cx="7924800" cy="2000548"/>
          </a:xfrm>
          <a:prstGeom prst="rect">
            <a:avLst/>
          </a:prstGeom>
          <a:noFill/>
        </p:spPr>
        <p:txBody>
          <a:bodyPr wrap="square" rtlCol="0">
            <a:spAutoFit/>
          </a:bodyPr>
          <a:lstStyle/>
          <a:p>
            <a:r>
              <a:rPr lang="en-US" sz="4800" dirty="0" smtClean="0">
                <a:latin typeface="Arial" pitchFamily="34" charset="0"/>
                <a:cs typeface="Arial" pitchFamily="34" charset="0"/>
              </a:rPr>
              <a:t>Chapter 12 </a:t>
            </a:r>
            <a:r>
              <a:rPr lang="en-US" sz="4800" u="sng" dirty="0" smtClean="0">
                <a:latin typeface="Arial" pitchFamily="34" charset="0"/>
                <a:cs typeface="Arial" pitchFamily="34" charset="0"/>
              </a:rPr>
              <a:t>Power Hungry</a:t>
            </a:r>
          </a:p>
          <a:p>
            <a:endParaRPr lang="en-US" sz="4800" u="sng" dirty="0" smtClean="0">
              <a:latin typeface="Arial" pitchFamily="34" charset="0"/>
              <a:cs typeface="Arial" pitchFamily="34" charset="0"/>
            </a:endParaRPr>
          </a:p>
          <a:p>
            <a:r>
              <a:rPr lang="en-US" sz="2800" dirty="0" smtClean="0">
                <a:latin typeface="Arial" pitchFamily="34" charset="0"/>
                <a:cs typeface="Arial" pitchFamily="34" charset="0"/>
              </a:rPr>
              <a:t>Michelle Jensen</a:t>
            </a:r>
            <a:endParaRPr lang="en-US" sz="2800" dirty="0">
              <a:latin typeface="Arial" pitchFamily="34" charset="0"/>
              <a:cs typeface="Arial" pitchFamily="34" charset="0"/>
            </a:endParaRPr>
          </a:p>
        </p:txBody>
      </p:sp>
      <p:pic>
        <p:nvPicPr>
          <p:cNvPr id="1026" name="Picture 2" descr="http://www.public-domain-image.com/public-domain-images-pictures-free-stock-photos/wallpapers-public-domain-images-pictures/a-close-shot-of-wind-turbines-wind-farm.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59755" y="2571929"/>
            <a:ext cx="8224490" cy="42860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199306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81000" y="1295400"/>
            <a:ext cx="8534400" cy="3539430"/>
          </a:xfrm>
          <a:prstGeom prst="rect">
            <a:avLst/>
          </a:prstGeom>
          <a:noFill/>
        </p:spPr>
        <p:txBody>
          <a:bodyPr wrap="square" rtlCol="0">
            <a:spAutoFit/>
          </a:bodyPr>
          <a:lstStyle/>
          <a:p>
            <a:r>
              <a:rPr lang="en-US" sz="2800" dirty="0" smtClean="0"/>
              <a:t>A report in December 2008 by Xcel Energy (a natural gas and electric utility that services eight states)</a:t>
            </a:r>
            <a:br>
              <a:rPr lang="en-US" sz="2800" dirty="0" smtClean="0"/>
            </a:br>
            <a:r>
              <a:rPr lang="en-US" sz="2800" dirty="0" smtClean="0"/>
              <a:t>said the utility expects costs of wind integration to be predominantly fuel costs from</a:t>
            </a:r>
          </a:p>
          <a:p>
            <a:endParaRPr lang="en-US" sz="2800" dirty="0" smtClean="0"/>
          </a:p>
          <a:p>
            <a:pPr marL="514350" indent="-514350">
              <a:buAutoNum type="arabicPeriod"/>
            </a:pPr>
            <a:r>
              <a:rPr lang="en-US" sz="2800" dirty="0" smtClean="0"/>
              <a:t>The inefficiency of generation due to the varying wind generation</a:t>
            </a:r>
          </a:p>
          <a:p>
            <a:pPr marL="514350" indent="-514350">
              <a:buAutoNum type="arabicPeriod"/>
            </a:pPr>
            <a:r>
              <a:rPr lang="en-US" sz="2800" dirty="0" smtClean="0"/>
              <a:t>The cost of additional gas storage, gas pipelines</a:t>
            </a:r>
            <a:endParaRPr lang="en-US" sz="2800" dirty="0"/>
          </a:p>
        </p:txBody>
      </p:sp>
      <p:sp>
        <p:nvSpPr>
          <p:cNvPr id="4" name="TextBox 3"/>
          <p:cNvSpPr txBox="1"/>
          <p:nvPr/>
        </p:nvSpPr>
        <p:spPr>
          <a:xfrm>
            <a:off x="381000" y="4953000"/>
            <a:ext cx="8229600" cy="369332"/>
          </a:xfrm>
          <a:prstGeom prst="rect">
            <a:avLst/>
          </a:prstGeom>
          <a:noFill/>
        </p:spPr>
        <p:txBody>
          <a:bodyPr wrap="square" rtlCol="0">
            <a:spAutoFit/>
          </a:bodyPr>
          <a:lstStyle/>
          <a:p>
            <a:endParaRPr lang="en-US" dirty="0"/>
          </a:p>
        </p:txBody>
      </p:sp>
      <p:sp>
        <p:nvSpPr>
          <p:cNvPr id="5" name="TextBox 4"/>
          <p:cNvSpPr txBox="1"/>
          <p:nvPr/>
        </p:nvSpPr>
        <p:spPr>
          <a:xfrm>
            <a:off x="266700" y="4922520"/>
            <a:ext cx="8458200" cy="1384995"/>
          </a:xfrm>
          <a:prstGeom prst="rect">
            <a:avLst/>
          </a:prstGeom>
          <a:noFill/>
        </p:spPr>
        <p:txBody>
          <a:bodyPr wrap="square" rtlCol="0">
            <a:spAutoFit/>
          </a:bodyPr>
          <a:lstStyle/>
          <a:p>
            <a:r>
              <a:rPr lang="en-US" sz="2800" dirty="0" smtClean="0"/>
              <a:t>Up until this point, there have been no comprehensive studies exploring how increased wind power will affect natural gas infrastructure and demand.</a:t>
            </a:r>
            <a:endParaRPr lang="en-US" sz="2800" dirty="0"/>
          </a:p>
        </p:txBody>
      </p:sp>
    </p:spTree>
    <p:extLst>
      <p:ext uri="{BB962C8B-B14F-4D97-AF65-F5344CB8AC3E}">
        <p14:creationId xmlns:p14="http://schemas.microsoft.com/office/powerpoint/2010/main" val="15076460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02920" y="1752600"/>
            <a:ext cx="8534400" cy="2062103"/>
          </a:xfrm>
          <a:prstGeom prst="rect">
            <a:avLst/>
          </a:prstGeom>
          <a:noFill/>
        </p:spPr>
        <p:txBody>
          <a:bodyPr wrap="square" rtlCol="0">
            <a:spAutoFit/>
          </a:bodyPr>
          <a:lstStyle/>
          <a:p>
            <a:r>
              <a:rPr lang="en-US" sz="3200" dirty="0" smtClean="0"/>
              <a:t>The gas related investments due to the addition of wind turbines to the electric grid will be </a:t>
            </a:r>
          </a:p>
          <a:p>
            <a:pPr algn="ctr"/>
            <a:r>
              <a:rPr lang="en-US" sz="3200" dirty="0" smtClean="0"/>
              <a:t>Paid for: By the consumer </a:t>
            </a:r>
          </a:p>
          <a:p>
            <a:pPr algn="ctr"/>
            <a:r>
              <a:rPr lang="en-US" sz="3200" dirty="0" smtClean="0"/>
              <a:t>With a higher Power Bill</a:t>
            </a:r>
            <a:endParaRPr lang="en-US" sz="3200" dirty="0"/>
          </a:p>
        </p:txBody>
      </p:sp>
    </p:spTree>
    <p:extLst>
      <p:ext uri="{BB962C8B-B14F-4D97-AF65-F5344CB8AC3E}">
        <p14:creationId xmlns:p14="http://schemas.microsoft.com/office/powerpoint/2010/main" val="21612981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990600"/>
            <a:ext cx="8382000" cy="2246769"/>
          </a:xfrm>
          <a:prstGeom prst="rect">
            <a:avLst/>
          </a:prstGeom>
          <a:noFill/>
        </p:spPr>
        <p:txBody>
          <a:bodyPr wrap="square" rtlCol="0">
            <a:spAutoFit/>
          </a:bodyPr>
          <a:lstStyle/>
          <a:p>
            <a:r>
              <a:rPr lang="en-US" sz="2800" dirty="0" smtClean="0"/>
              <a:t>Wind Turbines would have to be carefully integrated  into the power grid. </a:t>
            </a:r>
          </a:p>
          <a:p>
            <a:r>
              <a:rPr lang="en-US" sz="2800" dirty="0" smtClean="0"/>
              <a:t>Wind Turbines are not a replacement for power plants and as we have just learned they actually required a 1:1 ratio back up with gas-fired generators.</a:t>
            </a:r>
          </a:p>
        </p:txBody>
      </p:sp>
      <p:sp>
        <p:nvSpPr>
          <p:cNvPr id="3" name="TextBox 2"/>
          <p:cNvSpPr txBox="1"/>
          <p:nvPr/>
        </p:nvSpPr>
        <p:spPr>
          <a:xfrm>
            <a:off x="457200" y="3237369"/>
            <a:ext cx="8382000" cy="3539430"/>
          </a:xfrm>
          <a:prstGeom prst="rect">
            <a:avLst/>
          </a:prstGeom>
          <a:noFill/>
        </p:spPr>
        <p:txBody>
          <a:bodyPr wrap="square" rtlCol="0">
            <a:spAutoFit/>
          </a:bodyPr>
          <a:lstStyle/>
          <a:p>
            <a:r>
              <a:rPr lang="en-US" sz="2800" dirty="0" smtClean="0"/>
              <a:t>Pickens has continually understated costs of moving forward with wind energy.  </a:t>
            </a:r>
          </a:p>
          <a:p>
            <a:r>
              <a:rPr lang="en-US" sz="2800" dirty="0" smtClean="0"/>
              <a:t>As for the costs, the new gas-fired generation costs must be included!</a:t>
            </a:r>
          </a:p>
          <a:p>
            <a:r>
              <a:rPr lang="en-US" sz="2800" dirty="0" smtClean="0"/>
              <a:t>Pickens has confused the issues of wind generation and oil by saying and increase in wind energy will allow us to import less.</a:t>
            </a:r>
          </a:p>
          <a:p>
            <a:r>
              <a:rPr lang="en-US" sz="2800" dirty="0" smtClean="0"/>
              <a:t>What about China’s stronghold on </a:t>
            </a:r>
            <a:r>
              <a:rPr lang="en-US" sz="2800" dirty="0" err="1" smtClean="0"/>
              <a:t>neodynium</a:t>
            </a:r>
            <a:r>
              <a:rPr lang="en-US" sz="2800" dirty="0" smtClean="0"/>
              <a:t>?</a:t>
            </a:r>
            <a:endParaRPr lang="en-US" sz="2800" dirty="0"/>
          </a:p>
        </p:txBody>
      </p:sp>
      <p:sp>
        <p:nvSpPr>
          <p:cNvPr id="4" name="5-Point Star 3"/>
          <p:cNvSpPr/>
          <p:nvPr/>
        </p:nvSpPr>
        <p:spPr>
          <a:xfrm>
            <a:off x="152400" y="990600"/>
            <a:ext cx="304800" cy="5334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5-Point Star 4"/>
          <p:cNvSpPr/>
          <p:nvPr/>
        </p:nvSpPr>
        <p:spPr>
          <a:xfrm>
            <a:off x="152400" y="4852600"/>
            <a:ext cx="304800" cy="5334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5-Point Star 5"/>
          <p:cNvSpPr/>
          <p:nvPr/>
        </p:nvSpPr>
        <p:spPr>
          <a:xfrm>
            <a:off x="152400" y="3237369"/>
            <a:ext cx="304800" cy="5334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5-Point Star 6"/>
          <p:cNvSpPr/>
          <p:nvPr/>
        </p:nvSpPr>
        <p:spPr>
          <a:xfrm>
            <a:off x="152400" y="6243399"/>
            <a:ext cx="304800" cy="5334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6498420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1676400"/>
            <a:ext cx="8382000" cy="4524315"/>
          </a:xfrm>
          <a:prstGeom prst="rect">
            <a:avLst/>
          </a:prstGeom>
          <a:noFill/>
        </p:spPr>
        <p:txBody>
          <a:bodyPr wrap="square" rtlCol="0">
            <a:spAutoFit/>
          </a:bodyPr>
          <a:lstStyle/>
          <a:p>
            <a:r>
              <a:rPr lang="en-US" sz="3600" b="1" dirty="0" smtClean="0"/>
              <a:t>Questions</a:t>
            </a:r>
          </a:p>
          <a:p>
            <a:pPr marL="742950" indent="-742950">
              <a:buFont typeface="+mj-lt"/>
              <a:buAutoNum type="arabicPeriod"/>
            </a:pPr>
            <a:r>
              <a:rPr lang="en-US" sz="3600" dirty="0" smtClean="0"/>
              <a:t>For every MW of wind power on the electric grid, how many MW of gas-fired generation must be there to back it up?</a:t>
            </a:r>
          </a:p>
          <a:p>
            <a:pPr marL="742950" indent="-742950">
              <a:buFont typeface="+mj-lt"/>
              <a:buAutoNum type="arabicPeriod"/>
            </a:pPr>
            <a:r>
              <a:rPr lang="en-US" sz="3600" dirty="0" smtClean="0"/>
              <a:t>What is the Main Problem with wind generated power?</a:t>
            </a:r>
          </a:p>
          <a:p>
            <a:pPr marL="742950" indent="-742950">
              <a:buFont typeface="+mj-lt"/>
              <a:buAutoNum type="arabicPeriod"/>
            </a:pPr>
            <a:endParaRPr lang="en-US" sz="3600" dirty="0"/>
          </a:p>
        </p:txBody>
      </p:sp>
    </p:spTree>
    <p:extLst>
      <p:ext uri="{BB962C8B-B14F-4D97-AF65-F5344CB8AC3E}">
        <p14:creationId xmlns:p14="http://schemas.microsoft.com/office/powerpoint/2010/main" val="38083374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62000"/>
            <a:ext cx="8229600" cy="1252728"/>
          </a:xfrm>
        </p:spPr>
        <p:txBody>
          <a:bodyPr>
            <a:normAutofit fontScale="90000"/>
          </a:bodyPr>
          <a:lstStyle/>
          <a:p>
            <a:r>
              <a:rPr lang="en-US" sz="4800" dirty="0" smtClean="0">
                <a:solidFill>
                  <a:schemeClr val="tx1"/>
                </a:solidFill>
              </a:rPr>
              <a:t>Chapter 12 </a:t>
            </a:r>
            <a:r>
              <a:rPr lang="en-US" sz="4800" b="1" dirty="0">
                <a:solidFill>
                  <a:schemeClr val="tx1"/>
                </a:solidFill>
                <a:latin typeface="Arial" pitchFamily="34" charset="0"/>
                <a:cs typeface="Arial" pitchFamily="34" charset="0"/>
              </a:rPr>
              <a:t>Wind Power reduces the need for Natural Gas</a:t>
            </a:r>
            <a:r>
              <a:rPr lang="en-US" sz="4800" b="1" dirty="0">
                <a:latin typeface="Arial" pitchFamily="34" charset="0"/>
                <a:cs typeface="Arial" pitchFamily="34" charset="0"/>
              </a:rPr>
              <a:t/>
            </a:r>
            <a:br>
              <a:rPr lang="en-US" sz="4800" b="1" dirty="0">
                <a:latin typeface="Arial" pitchFamily="34" charset="0"/>
                <a:cs typeface="Arial" pitchFamily="34" charset="0"/>
              </a:rPr>
            </a:br>
            <a:endParaRPr lang="en-US" sz="4800" dirty="0">
              <a:solidFill>
                <a:schemeClr val="tx1"/>
              </a:solidFill>
            </a:endParaRPr>
          </a:p>
        </p:txBody>
      </p:sp>
      <p:sp>
        <p:nvSpPr>
          <p:cNvPr id="3" name="TextBox 2"/>
          <p:cNvSpPr txBox="1"/>
          <p:nvPr/>
        </p:nvSpPr>
        <p:spPr>
          <a:xfrm>
            <a:off x="914400" y="2819400"/>
            <a:ext cx="7467600" cy="3416320"/>
          </a:xfrm>
          <a:prstGeom prst="rect">
            <a:avLst/>
          </a:prstGeom>
          <a:noFill/>
        </p:spPr>
        <p:txBody>
          <a:bodyPr wrap="square" rtlCol="0">
            <a:spAutoFit/>
          </a:bodyPr>
          <a:lstStyle/>
          <a:p>
            <a:r>
              <a:rPr lang="en-US" sz="3600" b="1" dirty="0" smtClean="0"/>
              <a:t>Pickens Plan </a:t>
            </a:r>
            <a:r>
              <a:rPr lang="en-US" sz="3600" dirty="0" smtClean="0"/>
              <a:t>relies on the theory that increasing the use of wind power will allow the U.S to reduced it’s imports. Basically he feels more wind turbines means natural gas can be redirected to the transportation sector.</a:t>
            </a:r>
            <a:endParaRPr lang="en-US" sz="3600" b="1" dirty="0"/>
          </a:p>
        </p:txBody>
      </p:sp>
    </p:spTree>
    <p:extLst>
      <p:ext uri="{BB962C8B-B14F-4D97-AF65-F5344CB8AC3E}">
        <p14:creationId xmlns:p14="http://schemas.microsoft.com/office/powerpoint/2010/main" val="40348229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38200" y="1066800"/>
            <a:ext cx="7620000" cy="5016758"/>
          </a:xfrm>
          <a:prstGeom prst="rect">
            <a:avLst/>
          </a:prstGeom>
          <a:noFill/>
        </p:spPr>
        <p:txBody>
          <a:bodyPr wrap="square" rtlCol="0">
            <a:spAutoFit/>
          </a:bodyPr>
          <a:lstStyle/>
          <a:p>
            <a:r>
              <a:rPr lang="en-US" sz="4000" b="1" dirty="0" smtClean="0"/>
              <a:t>Problems with the Pickens's Plan</a:t>
            </a:r>
          </a:p>
          <a:p>
            <a:endParaRPr lang="en-US" sz="4000" dirty="0" smtClean="0"/>
          </a:p>
          <a:p>
            <a:pPr marL="742950" indent="-742950">
              <a:buAutoNum type="arabicPeriod"/>
            </a:pPr>
            <a:r>
              <a:rPr lang="en-US" sz="4000" dirty="0" smtClean="0"/>
              <a:t>U.S. natural gas fired electricity is growing</a:t>
            </a:r>
          </a:p>
          <a:p>
            <a:pPr marL="742950" indent="-742950">
              <a:buAutoNum type="arabicPeriod"/>
            </a:pPr>
            <a:r>
              <a:rPr lang="en-US" sz="4000" dirty="0" smtClean="0"/>
              <a:t>The U.S doesn’t have nearly enough natural gas powered vehicles to make a significant dent in oil imports.</a:t>
            </a:r>
            <a:endParaRPr lang="en-US" sz="4000" dirty="0"/>
          </a:p>
        </p:txBody>
      </p:sp>
    </p:spTree>
    <p:extLst>
      <p:ext uri="{BB962C8B-B14F-4D97-AF65-F5344CB8AC3E}">
        <p14:creationId xmlns:p14="http://schemas.microsoft.com/office/powerpoint/2010/main" val="41937189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8229600" cy="1252728"/>
          </a:xfrm>
        </p:spPr>
        <p:txBody>
          <a:bodyPr>
            <a:normAutofit fontScale="90000"/>
          </a:bodyPr>
          <a:lstStyle/>
          <a:p>
            <a:r>
              <a:rPr lang="en-US" dirty="0" smtClean="0">
                <a:solidFill>
                  <a:schemeClr val="tx1"/>
                </a:solidFill>
              </a:rPr>
              <a:t>Us Department of Energy:</a:t>
            </a:r>
            <a:br>
              <a:rPr lang="en-US" dirty="0" smtClean="0">
                <a:solidFill>
                  <a:schemeClr val="tx1"/>
                </a:solidFill>
              </a:rPr>
            </a:br>
            <a:r>
              <a:rPr lang="en-US" dirty="0" smtClean="0">
                <a:solidFill>
                  <a:schemeClr val="tx1"/>
                </a:solidFill>
              </a:rPr>
              <a:t>Energy Efficiency and Renewable Energy</a:t>
            </a:r>
            <a:endParaRPr lang="en-US" dirty="0">
              <a:solidFill>
                <a:schemeClr val="tx1"/>
              </a:solidFill>
            </a:endParaRPr>
          </a:p>
        </p:txBody>
      </p:sp>
      <p:sp>
        <p:nvSpPr>
          <p:cNvPr id="3" name="Oval 2"/>
          <p:cNvSpPr/>
          <p:nvPr/>
        </p:nvSpPr>
        <p:spPr>
          <a:xfrm>
            <a:off x="609600" y="2286000"/>
            <a:ext cx="7620000" cy="419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smtClean="0">
                <a:solidFill>
                  <a:schemeClr val="tx1"/>
                </a:solidFill>
                <a:effectLst/>
              </a:rPr>
              <a:t>574</a:t>
            </a:r>
            <a:r>
              <a:rPr lang="en-US" sz="4000" dirty="0" smtClean="0">
                <a:solidFill>
                  <a:schemeClr val="tx1"/>
                </a:solidFill>
                <a:effectLst/>
              </a:rPr>
              <a:t> CNG stations</a:t>
            </a:r>
            <a:br>
              <a:rPr lang="en-US" sz="4000" dirty="0" smtClean="0">
                <a:solidFill>
                  <a:schemeClr val="tx1"/>
                </a:solidFill>
                <a:effectLst/>
              </a:rPr>
            </a:br>
            <a:r>
              <a:rPr lang="en-US" sz="4000" dirty="0" smtClean="0">
                <a:solidFill>
                  <a:schemeClr val="tx1"/>
                </a:solidFill>
                <a:effectLst/>
              </a:rPr>
              <a:t>in the United States</a:t>
            </a:r>
            <a:endParaRPr lang="en-US" sz="4000" dirty="0">
              <a:solidFill>
                <a:schemeClr val="tx1"/>
              </a:solidFill>
            </a:endParaRPr>
          </a:p>
        </p:txBody>
      </p:sp>
    </p:spTree>
    <p:extLst>
      <p:ext uri="{BB962C8B-B14F-4D97-AF65-F5344CB8AC3E}">
        <p14:creationId xmlns:p14="http://schemas.microsoft.com/office/powerpoint/2010/main" val="4853177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1"/>
                </a:solidFill>
              </a:rPr>
              <a:t>Main problem for Pickens’ Plan</a:t>
            </a:r>
            <a:endParaRPr lang="en-US" b="1" dirty="0">
              <a:solidFill>
                <a:schemeClr val="tx1"/>
              </a:solidFill>
            </a:endParaRPr>
          </a:p>
        </p:txBody>
      </p:sp>
      <p:sp>
        <p:nvSpPr>
          <p:cNvPr id="3" name="TextBox 2"/>
          <p:cNvSpPr txBox="1"/>
          <p:nvPr/>
        </p:nvSpPr>
        <p:spPr>
          <a:xfrm>
            <a:off x="594360" y="1334125"/>
            <a:ext cx="8183880" cy="1446550"/>
          </a:xfrm>
          <a:prstGeom prst="rect">
            <a:avLst/>
          </a:prstGeom>
          <a:noFill/>
        </p:spPr>
        <p:txBody>
          <a:bodyPr wrap="square" rtlCol="0">
            <a:spAutoFit/>
          </a:bodyPr>
          <a:lstStyle/>
          <a:p>
            <a:r>
              <a:rPr lang="en-US" sz="4400" b="1" dirty="0" smtClean="0"/>
              <a:t>Wind </a:t>
            </a:r>
            <a:r>
              <a:rPr lang="en-US" sz="4400" b="1" dirty="0" smtClean="0"/>
              <a:t>is  not a constant source of power p</a:t>
            </a:r>
            <a:r>
              <a:rPr lang="en-US" sz="4400" b="1" dirty="0" smtClean="0"/>
              <a:t>roduction.</a:t>
            </a:r>
            <a:endParaRPr lang="en-US" sz="4400" b="1" dirty="0"/>
          </a:p>
        </p:txBody>
      </p:sp>
      <p:sp>
        <p:nvSpPr>
          <p:cNvPr id="4" name="TextBox 3"/>
          <p:cNvSpPr txBox="1"/>
          <p:nvPr/>
        </p:nvSpPr>
        <p:spPr>
          <a:xfrm>
            <a:off x="563880" y="2863870"/>
            <a:ext cx="7620000" cy="3539430"/>
          </a:xfrm>
          <a:prstGeom prst="rect">
            <a:avLst/>
          </a:prstGeom>
          <a:noFill/>
        </p:spPr>
        <p:txBody>
          <a:bodyPr wrap="square" rtlCol="0">
            <a:spAutoFit/>
          </a:bodyPr>
          <a:lstStyle/>
          <a:p>
            <a:r>
              <a:rPr lang="en-US" sz="3200" dirty="0" smtClean="0"/>
              <a:t>In Colorado wind power declined 485MW in one hour causing the electric utilities to scramble to keep the lights on as the morning peak was being reached. Gas-fired backups were started quickly as well as electricity was purchased from neighboring utilities.</a:t>
            </a:r>
            <a:endParaRPr lang="en-US" sz="3200" u="sng" dirty="0"/>
          </a:p>
        </p:txBody>
      </p:sp>
      <p:cxnSp>
        <p:nvCxnSpPr>
          <p:cNvPr id="6" name="Straight Connector 5"/>
          <p:cNvCxnSpPr/>
          <p:nvPr/>
        </p:nvCxnSpPr>
        <p:spPr>
          <a:xfrm>
            <a:off x="594360" y="1334125"/>
            <a:ext cx="818388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152631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19200" y="2362200"/>
            <a:ext cx="7086600" cy="3970318"/>
          </a:xfrm>
          <a:prstGeom prst="rect">
            <a:avLst/>
          </a:prstGeom>
          <a:noFill/>
        </p:spPr>
        <p:txBody>
          <a:bodyPr wrap="square" rtlCol="0">
            <a:spAutoFit/>
          </a:bodyPr>
          <a:lstStyle/>
          <a:p>
            <a:r>
              <a:rPr lang="en-US" sz="2800" dirty="0" smtClean="0"/>
              <a:t>From January 14-25, 2009 the Bonneville Power Administration, which supplies electricity to eastern Washington and Oregon.</a:t>
            </a:r>
          </a:p>
          <a:p>
            <a:r>
              <a:rPr lang="en-US" sz="2800" dirty="0" smtClean="0"/>
              <a:t>For this specific example, the lack of wind generated power was due to extreme temperature inversion conditions. This area of the country was able to fall back on hydropower.</a:t>
            </a:r>
            <a:endParaRPr lang="en-US" sz="2800" dirty="0"/>
          </a:p>
        </p:txBody>
      </p:sp>
      <p:sp>
        <p:nvSpPr>
          <p:cNvPr id="5" name="TextBox 4"/>
          <p:cNvSpPr txBox="1"/>
          <p:nvPr/>
        </p:nvSpPr>
        <p:spPr>
          <a:xfrm>
            <a:off x="3048000" y="381000"/>
            <a:ext cx="3352800" cy="1384995"/>
          </a:xfrm>
          <a:prstGeom prst="rect">
            <a:avLst/>
          </a:prstGeom>
          <a:noFill/>
        </p:spPr>
        <p:txBody>
          <a:bodyPr wrap="square" rtlCol="0">
            <a:spAutoFit/>
          </a:bodyPr>
          <a:lstStyle/>
          <a:p>
            <a:r>
              <a:rPr lang="en-US" sz="4000" b="1" u="sng" dirty="0" smtClean="0"/>
              <a:t>For Example </a:t>
            </a:r>
          </a:p>
          <a:p>
            <a:endParaRPr lang="en-US" sz="4400" dirty="0"/>
          </a:p>
        </p:txBody>
      </p:sp>
    </p:spTree>
    <p:extLst>
      <p:ext uri="{BB962C8B-B14F-4D97-AF65-F5344CB8AC3E}">
        <p14:creationId xmlns:p14="http://schemas.microsoft.com/office/powerpoint/2010/main" val="12067499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800" b="1" dirty="0" smtClean="0">
                <a:solidFill>
                  <a:schemeClr val="tx1"/>
                </a:solidFill>
              </a:rPr>
              <a:t>To incorporate wind power to the electric grid</a:t>
            </a:r>
            <a:endParaRPr lang="en-US" sz="4800" b="1" dirty="0">
              <a:solidFill>
                <a:schemeClr val="tx1"/>
              </a:solidFill>
            </a:endParaRPr>
          </a:p>
        </p:txBody>
      </p:sp>
      <p:sp>
        <p:nvSpPr>
          <p:cNvPr id="4" name="5-Point Star 3"/>
          <p:cNvSpPr/>
          <p:nvPr/>
        </p:nvSpPr>
        <p:spPr>
          <a:xfrm>
            <a:off x="510540" y="2261175"/>
            <a:ext cx="914400" cy="9144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1432560" y="2590800"/>
            <a:ext cx="6781800" cy="2062103"/>
          </a:xfrm>
          <a:prstGeom prst="rect">
            <a:avLst/>
          </a:prstGeom>
          <a:noFill/>
        </p:spPr>
        <p:txBody>
          <a:bodyPr wrap="square" rtlCol="0">
            <a:spAutoFit/>
          </a:bodyPr>
          <a:lstStyle/>
          <a:p>
            <a:r>
              <a:rPr lang="en-US" sz="3200" dirty="0" smtClean="0"/>
              <a:t>For every MW of wind powered added to the electricity system, a MW of gas fired generation must be added to back it up.</a:t>
            </a:r>
            <a:endParaRPr lang="en-US" sz="3200" dirty="0"/>
          </a:p>
        </p:txBody>
      </p:sp>
      <p:sp>
        <p:nvSpPr>
          <p:cNvPr id="6" name="5-Point Star 5"/>
          <p:cNvSpPr/>
          <p:nvPr/>
        </p:nvSpPr>
        <p:spPr>
          <a:xfrm>
            <a:off x="518160" y="4195703"/>
            <a:ext cx="914400" cy="9144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1600200" y="4800600"/>
            <a:ext cx="6614160" cy="1569660"/>
          </a:xfrm>
          <a:prstGeom prst="rect">
            <a:avLst/>
          </a:prstGeom>
          <a:noFill/>
        </p:spPr>
        <p:txBody>
          <a:bodyPr wrap="square" rtlCol="0">
            <a:spAutoFit/>
          </a:bodyPr>
          <a:lstStyle/>
          <a:p>
            <a:r>
              <a:rPr lang="en-US" sz="3200" dirty="0" smtClean="0"/>
              <a:t>Gas Fired generation means investments in (1) gas wells, (2) gas pipeline, and (3) gas storage fields.</a:t>
            </a:r>
            <a:endParaRPr lang="en-US" sz="3200" dirty="0"/>
          </a:p>
        </p:txBody>
      </p:sp>
    </p:spTree>
    <p:extLst>
      <p:ext uri="{BB962C8B-B14F-4D97-AF65-F5344CB8AC3E}">
        <p14:creationId xmlns:p14="http://schemas.microsoft.com/office/powerpoint/2010/main" val="37318166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chemeClr val="tx1"/>
                </a:solidFill>
              </a:rPr>
              <a:t>An Example when Wind must be added to power grid</a:t>
            </a:r>
            <a:endParaRPr lang="en-US" b="1" dirty="0">
              <a:solidFill>
                <a:schemeClr val="tx1"/>
              </a:solidFill>
            </a:endParaRPr>
          </a:p>
        </p:txBody>
      </p:sp>
      <p:sp>
        <p:nvSpPr>
          <p:cNvPr id="3" name="TextBox 2"/>
          <p:cNvSpPr txBox="1"/>
          <p:nvPr/>
        </p:nvSpPr>
        <p:spPr>
          <a:xfrm>
            <a:off x="502920" y="1600200"/>
            <a:ext cx="8229600" cy="5078313"/>
          </a:xfrm>
          <a:prstGeom prst="rect">
            <a:avLst/>
          </a:prstGeom>
          <a:noFill/>
        </p:spPr>
        <p:txBody>
          <a:bodyPr wrap="square" rtlCol="0">
            <a:spAutoFit/>
          </a:bodyPr>
          <a:lstStyle/>
          <a:p>
            <a:r>
              <a:rPr lang="en-US" sz="3600" dirty="0" smtClean="0"/>
              <a:t>Gas-fired powered plants operate at 36% of the time.</a:t>
            </a:r>
          </a:p>
          <a:p>
            <a:r>
              <a:rPr lang="en-US" sz="3600" dirty="0"/>
              <a:t>	</a:t>
            </a:r>
            <a:r>
              <a:rPr lang="en-US" sz="3600" dirty="0" smtClean="0"/>
              <a:t>(coal is 70% while nuclear is 90%)</a:t>
            </a:r>
          </a:p>
          <a:p>
            <a:r>
              <a:rPr lang="en-US" sz="3600" dirty="0" smtClean="0"/>
              <a:t>When adding wind, the gas-fired generators are used less, lowering their capacity factor t0 25-30%. By reducing the amount the generators are used, the efficiency declines, and the effective equipment cost increases.</a:t>
            </a:r>
            <a:endParaRPr lang="en-US" sz="3600" dirty="0"/>
          </a:p>
        </p:txBody>
      </p:sp>
      <p:sp>
        <p:nvSpPr>
          <p:cNvPr id="4" name="5-Point Star 3"/>
          <p:cNvSpPr/>
          <p:nvPr/>
        </p:nvSpPr>
        <p:spPr>
          <a:xfrm>
            <a:off x="137160" y="1712535"/>
            <a:ext cx="457200" cy="4572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5-Point Star 4"/>
          <p:cNvSpPr/>
          <p:nvPr/>
        </p:nvSpPr>
        <p:spPr>
          <a:xfrm>
            <a:off x="137160" y="3276600"/>
            <a:ext cx="457200" cy="4572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770657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chemeClr val="tx1"/>
                </a:solidFill>
              </a:rPr>
              <a:t>Example when there are no wind mandates</a:t>
            </a:r>
            <a:endParaRPr lang="en-US" b="1" dirty="0">
              <a:solidFill>
                <a:schemeClr val="tx1"/>
              </a:solidFill>
            </a:endParaRPr>
          </a:p>
        </p:txBody>
      </p:sp>
      <p:sp>
        <p:nvSpPr>
          <p:cNvPr id="3" name="5-Point Star 2"/>
          <p:cNvSpPr/>
          <p:nvPr/>
        </p:nvSpPr>
        <p:spPr>
          <a:xfrm>
            <a:off x="114300" y="2169735"/>
            <a:ext cx="457200" cy="4572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571500" y="2169735"/>
            <a:ext cx="8343900" cy="2062103"/>
          </a:xfrm>
          <a:prstGeom prst="rect">
            <a:avLst/>
          </a:prstGeom>
          <a:noFill/>
        </p:spPr>
        <p:txBody>
          <a:bodyPr wrap="square" rtlCol="0">
            <a:spAutoFit/>
          </a:bodyPr>
          <a:lstStyle/>
          <a:p>
            <a:r>
              <a:rPr lang="en-US" sz="3200" dirty="0" smtClean="0"/>
              <a:t>The gas turbines could operate at their capacity factor of 36% or higher. Because they are in use, there will be a return on their initial investment.</a:t>
            </a:r>
            <a:endParaRPr lang="en-US" sz="3200" dirty="0"/>
          </a:p>
        </p:txBody>
      </p:sp>
      <p:sp>
        <p:nvSpPr>
          <p:cNvPr id="5" name="5-Point Star 4"/>
          <p:cNvSpPr/>
          <p:nvPr/>
        </p:nvSpPr>
        <p:spPr>
          <a:xfrm>
            <a:off x="152400" y="4003238"/>
            <a:ext cx="457200" cy="4572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609600" y="4460438"/>
            <a:ext cx="8305800" cy="1569660"/>
          </a:xfrm>
          <a:prstGeom prst="rect">
            <a:avLst/>
          </a:prstGeom>
          <a:noFill/>
        </p:spPr>
        <p:txBody>
          <a:bodyPr wrap="square" rtlCol="0">
            <a:spAutoFit/>
          </a:bodyPr>
          <a:lstStyle/>
          <a:p>
            <a:r>
              <a:rPr lang="en-US" sz="3200" dirty="0" smtClean="0"/>
              <a:t>With added wind turbines, gas turbine utilization decreases making them less efficient from a capitol standpoint.</a:t>
            </a:r>
            <a:endParaRPr lang="en-US" sz="3200" dirty="0"/>
          </a:p>
        </p:txBody>
      </p:sp>
    </p:spTree>
    <p:extLst>
      <p:ext uri="{BB962C8B-B14F-4D97-AF65-F5344CB8AC3E}">
        <p14:creationId xmlns:p14="http://schemas.microsoft.com/office/powerpoint/2010/main" val="357330291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9925</TotalTime>
  <Words>549</Words>
  <Application>Microsoft Office PowerPoint</Application>
  <PresentationFormat>On-screen Show (4:3)</PresentationFormat>
  <Paragraphs>44</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Waveform</vt:lpstr>
      <vt:lpstr>PowerPoint Presentation</vt:lpstr>
      <vt:lpstr>Chapter 12 Wind Power reduces the need for Natural Gas </vt:lpstr>
      <vt:lpstr>PowerPoint Presentation</vt:lpstr>
      <vt:lpstr>Us Department of Energy: Energy Efficiency and Renewable Energy</vt:lpstr>
      <vt:lpstr>Main problem for Pickens’ Plan</vt:lpstr>
      <vt:lpstr>PowerPoint Presentation</vt:lpstr>
      <vt:lpstr>To incorporate wind power to the electric grid</vt:lpstr>
      <vt:lpstr>An Example when Wind must be added to power grid</vt:lpstr>
      <vt:lpstr>Example when there are no wind mandates</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Jensen, Michelle M.</dc:creator>
  <cp:lastModifiedBy>Jensen, Michelle M.</cp:lastModifiedBy>
  <cp:revision>25</cp:revision>
  <dcterms:created xsi:type="dcterms:W3CDTF">2013-03-20T23:42:37Z</dcterms:created>
  <dcterms:modified xsi:type="dcterms:W3CDTF">2013-03-27T21:07:42Z</dcterms:modified>
</cp:coreProperties>
</file>